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9" r:id="rId2"/>
    <p:sldId id="269" r:id="rId3"/>
    <p:sldId id="315" r:id="rId4"/>
    <p:sldId id="272" r:id="rId5"/>
    <p:sldId id="273" r:id="rId6"/>
    <p:sldId id="274" r:id="rId7"/>
    <p:sldId id="267" r:id="rId8"/>
    <p:sldId id="266" r:id="rId9"/>
    <p:sldId id="271" r:id="rId10"/>
    <p:sldId id="275" r:id="rId11"/>
    <p:sldId id="314" r:id="rId12"/>
    <p:sldId id="276" r:id="rId13"/>
    <p:sldId id="313" r:id="rId14"/>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F8FDC8-139B-4CA4-9B65-F5860CA18FAB}" v="34" dt="2022-12-20T09:23:03.0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778" autoAdjust="0"/>
  </p:normalViewPr>
  <p:slideViewPr>
    <p:cSldViewPr snapToGrid="0">
      <p:cViewPr varScale="1">
        <p:scale>
          <a:sx n="97" d="100"/>
          <a:sy n="97" d="100"/>
        </p:scale>
        <p:origin x="10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uno Õunapuu" userId="40a4f987b194a5df" providerId="LiveId" clId="{61F8FDC8-139B-4CA4-9B65-F5860CA18FAB}"/>
    <pc:docChg chg="undo custSel addSld modSld">
      <pc:chgData name="Tauno Õunapuu" userId="40a4f987b194a5df" providerId="LiveId" clId="{61F8FDC8-139B-4CA4-9B65-F5860CA18FAB}" dt="2022-12-20T09:29:39.934" v="260" actId="1076"/>
      <pc:docMkLst>
        <pc:docMk/>
      </pc:docMkLst>
      <pc:sldChg chg="modSp mod">
        <pc:chgData name="Tauno Õunapuu" userId="40a4f987b194a5df" providerId="LiveId" clId="{61F8FDC8-139B-4CA4-9B65-F5860CA18FAB}" dt="2022-12-20T08:54:40.496" v="22" actId="20577"/>
        <pc:sldMkLst>
          <pc:docMk/>
          <pc:sldMk cId="3247131659" sldId="259"/>
        </pc:sldMkLst>
        <pc:spChg chg="mod">
          <ac:chgData name="Tauno Õunapuu" userId="40a4f987b194a5df" providerId="LiveId" clId="{61F8FDC8-139B-4CA4-9B65-F5860CA18FAB}" dt="2022-12-20T08:54:40.496" v="22" actId="20577"/>
          <ac:spMkLst>
            <pc:docMk/>
            <pc:sldMk cId="3247131659" sldId="259"/>
            <ac:spMk id="3" creationId="{FD81C5E8-511B-4A20-BDDE-8CA62388D745}"/>
          </ac:spMkLst>
        </pc:spChg>
      </pc:sldChg>
      <pc:sldChg chg="delSp modSp mod">
        <pc:chgData name="Tauno Õunapuu" userId="40a4f987b194a5df" providerId="LiveId" clId="{61F8FDC8-139B-4CA4-9B65-F5860CA18FAB}" dt="2022-12-20T09:20:11.373" v="102" actId="20578"/>
        <pc:sldMkLst>
          <pc:docMk/>
          <pc:sldMk cId="1548675251" sldId="266"/>
        </pc:sldMkLst>
        <pc:spChg chg="mod">
          <ac:chgData name="Tauno Õunapuu" userId="40a4f987b194a5df" providerId="LiveId" clId="{61F8FDC8-139B-4CA4-9B65-F5860CA18FAB}" dt="2022-12-20T09:19:49.541" v="98" actId="403"/>
          <ac:spMkLst>
            <pc:docMk/>
            <pc:sldMk cId="1548675251" sldId="266"/>
            <ac:spMk id="2" creationId="{438D42F3-AE11-6EFE-3EC8-4A7EBF676806}"/>
          </ac:spMkLst>
        </pc:spChg>
        <pc:spChg chg="mod">
          <ac:chgData name="Tauno Õunapuu" userId="40a4f987b194a5df" providerId="LiveId" clId="{61F8FDC8-139B-4CA4-9B65-F5860CA18FAB}" dt="2022-12-20T09:20:11.373" v="102" actId="20578"/>
          <ac:spMkLst>
            <pc:docMk/>
            <pc:sldMk cId="1548675251" sldId="266"/>
            <ac:spMk id="8" creationId="{6F5F1C7B-7789-F4ED-35B4-6F256CEADA12}"/>
          </ac:spMkLst>
        </pc:spChg>
        <pc:spChg chg="del">
          <ac:chgData name="Tauno Õunapuu" userId="40a4f987b194a5df" providerId="LiveId" clId="{61F8FDC8-139B-4CA4-9B65-F5860CA18FAB}" dt="2022-12-20T09:19:28.809" v="80" actId="478"/>
          <ac:spMkLst>
            <pc:docMk/>
            <pc:sldMk cId="1548675251" sldId="266"/>
            <ac:spMk id="9" creationId="{936F1180-80DB-F7AB-5083-1A9867AFC0BC}"/>
          </ac:spMkLst>
        </pc:spChg>
      </pc:sldChg>
      <pc:sldChg chg="modSp mod">
        <pc:chgData name="Tauno Õunapuu" userId="40a4f987b194a5df" providerId="LiveId" clId="{61F8FDC8-139B-4CA4-9B65-F5860CA18FAB}" dt="2022-12-20T09:19:07.846" v="78" actId="12"/>
        <pc:sldMkLst>
          <pc:docMk/>
          <pc:sldMk cId="2191518051" sldId="267"/>
        </pc:sldMkLst>
        <pc:spChg chg="mod">
          <ac:chgData name="Tauno Õunapuu" userId="40a4f987b194a5df" providerId="LiveId" clId="{61F8FDC8-139B-4CA4-9B65-F5860CA18FAB}" dt="2022-12-20T09:19:07.846" v="78" actId="12"/>
          <ac:spMkLst>
            <pc:docMk/>
            <pc:sldMk cId="2191518051" sldId="267"/>
            <ac:spMk id="8" creationId="{6F5F1C7B-7789-F4ED-35B4-6F256CEADA12}"/>
          </ac:spMkLst>
        </pc:spChg>
      </pc:sldChg>
      <pc:sldChg chg="modSp mod">
        <pc:chgData name="Tauno Õunapuu" userId="40a4f987b194a5df" providerId="LiveId" clId="{61F8FDC8-139B-4CA4-9B65-F5860CA18FAB}" dt="2022-12-20T09:10:48.726" v="33" actId="20577"/>
        <pc:sldMkLst>
          <pc:docMk/>
          <pc:sldMk cId="3616779725" sldId="269"/>
        </pc:sldMkLst>
        <pc:spChg chg="mod">
          <ac:chgData name="Tauno Õunapuu" userId="40a4f987b194a5df" providerId="LiveId" clId="{61F8FDC8-139B-4CA4-9B65-F5860CA18FAB}" dt="2022-12-20T09:10:41.442" v="31" actId="1076"/>
          <ac:spMkLst>
            <pc:docMk/>
            <pc:sldMk cId="3616779725" sldId="269"/>
            <ac:spMk id="2" creationId="{77B63D1A-EDD2-7A68-BF1A-A41021B13995}"/>
          </ac:spMkLst>
        </pc:spChg>
        <pc:spChg chg="mod">
          <ac:chgData name="Tauno Õunapuu" userId="40a4f987b194a5df" providerId="LiveId" clId="{61F8FDC8-139B-4CA4-9B65-F5860CA18FAB}" dt="2022-12-20T09:10:48.726" v="33" actId="20577"/>
          <ac:spMkLst>
            <pc:docMk/>
            <pc:sldMk cId="3616779725" sldId="269"/>
            <ac:spMk id="3" creationId="{87AFEDE2-558D-F78E-3ED3-ED1E1AEC2BF8}"/>
          </ac:spMkLst>
        </pc:spChg>
      </pc:sldChg>
      <pc:sldChg chg="addSp modSp mod modNotesTx">
        <pc:chgData name="Tauno Õunapuu" userId="40a4f987b194a5df" providerId="LiveId" clId="{61F8FDC8-139B-4CA4-9B65-F5860CA18FAB}" dt="2022-12-20T09:23:41.621" v="163" actId="6549"/>
        <pc:sldMkLst>
          <pc:docMk/>
          <pc:sldMk cId="2456143828" sldId="271"/>
        </pc:sldMkLst>
        <pc:spChg chg="mod">
          <ac:chgData name="Tauno Õunapuu" userId="40a4f987b194a5df" providerId="LiveId" clId="{61F8FDC8-139B-4CA4-9B65-F5860CA18FAB}" dt="2022-12-20T09:23:14.051" v="154" actId="14100"/>
          <ac:spMkLst>
            <pc:docMk/>
            <pc:sldMk cId="2456143828" sldId="271"/>
            <ac:spMk id="2" creationId="{77B63D1A-EDD2-7A68-BF1A-A41021B13995}"/>
          </ac:spMkLst>
        </pc:spChg>
        <pc:spChg chg="add mod">
          <ac:chgData name="Tauno Õunapuu" userId="40a4f987b194a5df" providerId="LiveId" clId="{61F8FDC8-139B-4CA4-9B65-F5860CA18FAB}" dt="2022-12-20T09:23:32.237" v="162" actId="14100"/>
          <ac:spMkLst>
            <pc:docMk/>
            <pc:sldMk cId="2456143828" sldId="271"/>
            <ac:spMk id="5" creationId="{11A1B813-DC54-3A61-ED8A-195F1512C887}"/>
          </ac:spMkLst>
        </pc:spChg>
        <pc:graphicFrameChg chg="mod modGraphic">
          <ac:chgData name="Tauno Õunapuu" userId="40a4f987b194a5df" providerId="LiveId" clId="{61F8FDC8-139B-4CA4-9B65-F5860CA18FAB}" dt="2022-12-20T09:23:11.317" v="153" actId="1076"/>
          <ac:graphicFrameMkLst>
            <pc:docMk/>
            <pc:sldMk cId="2456143828" sldId="271"/>
            <ac:graphicFrameMk id="4" creationId="{51CD1DA5-B577-2E7F-79BC-766542C57694}"/>
          </ac:graphicFrameMkLst>
        </pc:graphicFrameChg>
      </pc:sldChg>
      <pc:sldChg chg="modSp mod">
        <pc:chgData name="Tauno Õunapuu" userId="40a4f987b194a5df" providerId="LiveId" clId="{61F8FDC8-139B-4CA4-9B65-F5860CA18FAB}" dt="2022-12-20T09:17:10.875" v="65" actId="20577"/>
        <pc:sldMkLst>
          <pc:docMk/>
          <pc:sldMk cId="1333982799" sldId="272"/>
        </pc:sldMkLst>
        <pc:spChg chg="mod">
          <ac:chgData name="Tauno Õunapuu" userId="40a4f987b194a5df" providerId="LiveId" clId="{61F8FDC8-139B-4CA4-9B65-F5860CA18FAB}" dt="2022-12-20T09:17:10.875" v="65" actId="20577"/>
          <ac:spMkLst>
            <pc:docMk/>
            <pc:sldMk cId="1333982799" sldId="272"/>
            <ac:spMk id="3" creationId="{7A79D8A0-1CD5-B86A-CF68-FA1D810B2D72}"/>
          </ac:spMkLst>
        </pc:spChg>
      </pc:sldChg>
      <pc:sldChg chg="modSp mod">
        <pc:chgData name="Tauno Õunapuu" userId="40a4f987b194a5df" providerId="LiveId" clId="{61F8FDC8-139B-4CA4-9B65-F5860CA18FAB}" dt="2022-12-20T09:29:39.934" v="260" actId="1076"/>
        <pc:sldMkLst>
          <pc:docMk/>
          <pc:sldMk cId="2551434861" sldId="275"/>
        </pc:sldMkLst>
        <pc:spChg chg="mod">
          <ac:chgData name="Tauno Õunapuu" userId="40a4f987b194a5df" providerId="LiveId" clId="{61F8FDC8-139B-4CA4-9B65-F5860CA18FAB}" dt="2022-12-20T09:24:46.551" v="185" actId="13926"/>
          <ac:spMkLst>
            <pc:docMk/>
            <pc:sldMk cId="2551434861" sldId="275"/>
            <ac:spMk id="2" creationId="{E0FBF1D9-18F6-3C94-766F-949B8CD5281E}"/>
          </ac:spMkLst>
        </pc:spChg>
        <pc:spChg chg="mod">
          <ac:chgData name="Tauno Õunapuu" userId="40a4f987b194a5df" providerId="LiveId" clId="{61F8FDC8-139B-4CA4-9B65-F5860CA18FAB}" dt="2022-12-20T09:29:32.549" v="259" actId="207"/>
          <ac:spMkLst>
            <pc:docMk/>
            <pc:sldMk cId="2551434861" sldId="275"/>
            <ac:spMk id="3" creationId="{A62325ED-14BA-7E37-AC74-5BF9E30D40E4}"/>
          </ac:spMkLst>
        </pc:spChg>
        <pc:spChg chg="mod">
          <ac:chgData name="Tauno Õunapuu" userId="40a4f987b194a5df" providerId="LiveId" clId="{61F8FDC8-139B-4CA4-9B65-F5860CA18FAB}" dt="2022-12-20T09:29:39.934" v="260" actId="1076"/>
          <ac:spMkLst>
            <pc:docMk/>
            <pc:sldMk cId="2551434861" sldId="275"/>
            <ac:spMk id="11" creationId="{6F048867-8807-7411-10F3-139D048E7A4F}"/>
          </ac:spMkLst>
        </pc:spChg>
        <pc:cxnChg chg="mod">
          <ac:chgData name="Tauno Õunapuu" userId="40a4f987b194a5df" providerId="LiveId" clId="{61F8FDC8-139B-4CA4-9B65-F5860CA18FAB}" dt="2022-12-20T09:28:03.739" v="235" actId="1076"/>
          <ac:cxnSpMkLst>
            <pc:docMk/>
            <pc:sldMk cId="2551434861" sldId="275"/>
            <ac:cxnSpMk id="7" creationId="{78AF5324-2CC9-496B-F3EE-85270B15F631}"/>
          </ac:cxnSpMkLst>
        </pc:cxnChg>
        <pc:cxnChg chg="mod">
          <ac:chgData name="Tauno Õunapuu" userId="40a4f987b194a5df" providerId="LiveId" clId="{61F8FDC8-139B-4CA4-9B65-F5860CA18FAB}" dt="2022-12-20T09:25:46.459" v="203" actId="1076"/>
          <ac:cxnSpMkLst>
            <pc:docMk/>
            <pc:sldMk cId="2551434861" sldId="275"/>
            <ac:cxnSpMk id="8" creationId="{ED9534B3-DD6D-7694-93E5-F77C635651BA}"/>
          </ac:cxnSpMkLst>
        </pc:cxnChg>
        <pc:cxnChg chg="mod">
          <ac:chgData name="Tauno Õunapuu" userId="40a4f987b194a5df" providerId="LiveId" clId="{61F8FDC8-139B-4CA4-9B65-F5860CA18FAB}" dt="2022-12-20T09:26:22.585" v="211" actId="1076"/>
          <ac:cxnSpMkLst>
            <pc:docMk/>
            <pc:sldMk cId="2551434861" sldId="275"/>
            <ac:cxnSpMk id="9" creationId="{141E0E15-1FC0-8571-B799-E22CA9241B12}"/>
          </ac:cxnSpMkLst>
        </pc:cxnChg>
      </pc:sldChg>
      <pc:sldChg chg="modSp add mod">
        <pc:chgData name="Tauno Õunapuu" userId="40a4f987b194a5df" providerId="LiveId" clId="{61F8FDC8-139B-4CA4-9B65-F5860CA18FAB}" dt="2022-12-20T09:16:45.431" v="63" actId="948"/>
        <pc:sldMkLst>
          <pc:docMk/>
          <pc:sldMk cId="2107467052" sldId="315"/>
        </pc:sldMkLst>
        <pc:spChg chg="mod">
          <ac:chgData name="Tauno Õunapuu" userId="40a4f987b194a5df" providerId="LiveId" clId="{61F8FDC8-139B-4CA4-9B65-F5860CA18FAB}" dt="2022-12-20T09:11:47.351" v="36" actId="14100"/>
          <ac:spMkLst>
            <pc:docMk/>
            <pc:sldMk cId="2107467052" sldId="315"/>
            <ac:spMk id="2" creationId="{77B63D1A-EDD2-7A68-BF1A-A41021B13995}"/>
          </ac:spMkLst>
        </pc:spChg>
        <pc:spChg chg="mod">
          <ac:chgData name="Tauno Õunapuu" userId="40a4f987b194a5df" providerId="LiveId" clId="{61F8FDC8-139B-4CA4-9B65-F5860CA18FAB}" dt="2022-12-20T09:16:45.431" v="63" actId="948"/>
          <ac:spMkLst>
            <pc:docMk/>
            <pc:sldMk cId="2107467052" sldId="315"/>
            <ac:spMk id="3" creationId="{87AFEDE2-558D-F78E-3ED3-ED1E1AEC2B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8231CF-EEEA-48D3-B92C-588E2F292EA8}" type="datetimeFigureOut">
              <a:rPr lang="en-US" smtClean="0"/>
              <a:t>2/22/2023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C2871C-1227-4782-A3C3-70752992417C}" type="slidenum">
              <a:rPr lang="en-US" smtClean="0"/>
              <a:t>‹#›</a:t>
            </a:fld>
            <a:endParaRPr lang="en-US"/>
          </a:p>
        </p:txBody>
      </p:sp>
    </p:spTree>
    <p:extLst>
      <p:ext uri="{BB962C8B-B14F-4D97-AF65-F5344CB8AC3E}">
        <p14:creationId xmlns:p14="http://schemas.microsoft.com/office/powerpoint/2010/main" val="758647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5"/>
          </p:nvPr>
        </p:nvSpPr>
        <p:spPr/>
        <p:txBody>
          <a:bodyPr/>
          <a:lstStyle/>
          <a:p>
            <a:fld id="{1BC2871C-1227-4782-A3C3-70752992417C}" type="slidenum">
              <a:rPr lang="en-US" smtClean="0"/>
              <a:t>9</a:t>
            </a:fld>
            <a:endParaRPr lang="en-US"/>
          </a:p>
        </p:txBody>
      </p:sp>
    </p:spTree>
    <p:extLst>
      <p:ext uri="{BB962C8B-B14F-4D97-AF65-F5344CB8AC3E}">
        <p14:creationId xmlns:p14="http://schemas.microsoft.com/office/powerpoint/2010/main" val="3738107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5"/>
          </p:nvPr>
        </p:nvSpPr>
        <p:spPr/>
        <p:txBody>
          <a:bodyPr/>
          <a:lstStyle/>
          <a:p>
            <a:fld id="{1BC2871C-1227-4782-A3C3-70752992417C}" type="slidenum">
              <a:rPr lang="en-US" smtClean="0"/>
              <a:t>10</a:t>
            </a:fld>
            <a:endParaRPr lang="en-US"/>
          </a:p>
        </p:txBody>
      </p:sp>
    </p:spTree>
    <p:extLst>
      <p:ext uri="{BB962C8B-B14F-4D97-AF65-F5344CB8AC3E}">
        <p14:creationId xmlns:p14="http://schemas.microsoft.com/office/powerpoint/2010/main" val="2284936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5"/>
          </p:nvPr>
        </p:nvSpPr>
        <p:spPr/>
        <p:txBody>
          <a:bodyPr/>
          <a:lstStyle/>
          <a:p>
            <a:fld id="{1BC2871C-1227-4782-A3C3-70752992417C}" type="slidenum">
              <a:rPr lang="en-US" smtClean="0"/>
              <a:t>11</a:t>
            </a:fld>
            <a:endParaRPr lang="en-US"/>
          </a:p>
        </p:txBody>
      </p:sp>
    </p:spTree>
    <p:extLst>
      <p:ext uri="{BB962C8B-B14F-4D97-AF65-F5344CB8AC3E}">
        <p14:creationId xmlns:p14="http://schemas.microsoft.com/office/powerpoint/2010/main" val="1743056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B4530-541D-B98B-1776-6B7EED7F21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t-EE"/>
          </a:p>
        </p:txBody>
      </p:sp>
      <p:sp>
        <p:nvSpPr>
          <p:cNvPr id="3" name="Subtitle 2">
            <a:extLst>
              <a:ext uri="{FF2B5EF4-FFF2-40B4-BE49-F238E27FC236}">
                <a16:creationId xmlns:a16="http://schemas.microsoft.com/office/drawing/2014/main" id="{6CC0CC8D-E2EB-92F2-ADE2-9E52A5205D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t-EE"/>
          </a:p>
        </p:txBody>
      </p:sp>
      <p:sp>
        <p:nvSpPr>
          <p:cNvPr id="4" name="Date Placeholder 3">
            <a:extLst>
              <a:ext uri="{FF2B5EF4-FFF2-40B4-BE49-F238E27FC236}">
                <a16:creationId xmlns:a16="http://schemas.microsoft.com/office/drawing/2014/main" id="{828859CB-C27E-FFDB-398B-193138EFC161}"/>
              </a:ext>
            </a:extLst>
          </p:cNvPr>
          <p:cNvSpPr>
            <a:spLocks noGrp="1"/>
          </p:cNvSpPr>
          <p:nvPr>
            <p:ph type="dt" sz="half" idx="10"/>
          </p:nvPr>
        </p:nvSpPr>
        <p:spPr/>
        <p:txBody>
          <a:bodyPr/>
          <a:lstStyle/>
          <a:p>
            <a:fld id="{BA7250A0-435F-4A83-ACCE-8B8AFAC2E9EC}" type="datetimeFigureOut">
              <a:rPr lang="et-EE" smtClean="0"/>
              <a:t>22.02.2023</a:t>
            </a:fld>
            <a:endParaRPr lang="et-EE"/>
          </a:p>
        </p:txBody>
      </p:sp>
      <p:sp>
        <p:nvSpPr>
          <p:cNvPr id="5" name="Footer Placeholder 4">
            <a:extLst>
              <a:ext uri="{FF2B5EF4-FFF2-40B4-BE49-F238E27FC236}">
                <a16:creationId xmlns:a16="http://schemas.microsoft.com/office/drawing/2014/main" id="{58882336-570E-C438-5EAA-60197BFA79DB}"/>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1FAC1F9C-D0B6-B9ED-CFBA-DF083792E295}"/>
              </a:ext>
            </a:extLst>
          </p:cNvPr>
          <p:cNvSpPr>
            <a:spLocks noGrp="1"/>
          </p:cNvSpPr>
          <p:nvPr>
            <p:ph type="sldNum" sz="quarter" idx="12"/>
          </p:nvPr>
        </p:nvSpPr>
        <p:spPr/>
        <p:txBody>
          <a:bodyPr/>
          <a:lstStyle/>
          <a:p>
            <a:fld id="{3D7BBCED-C318-40AE-9886-12A59D6FAE15}" type="slidenum">
              <a:rPr lang="et-EE" smtClean="0"/>
              <a:t>‹#›</a:t>
            </a:fld>
            <a:endParaRPr lang="et-EE"/>
          </a:p>
        </p:txBody>
      </p:sp>
    </p:spTree>
    <p:extLst>
      <p:ext uri="{BB962C8B-B14F-4D97-AF65-F5344CB8AC3E}">
        <p14:creationId xmlns:p14="http://schemas.microsoft.com/office/powerpoint/2010/main" val="2892128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80826-D7E7-91B9-E70D-ECC27C47972C}"/>
              </a:ext>
            </a:extLst>
          </p:cNvPr>
          <p:cNvSpPr>
            <a:spLocks noGrp="1"/>
          </p:cNvSpPr>
          <p:nvPr>
            <p:ph type="title"/>
          </p:nvPr>
        </p:nvSpPr>
        <p:spPr/>
        <p:txBody>
          <a:bodyPr/>
          <a:lstStyle/>
          <a:p>
            <a:r>
              <a:rPr lang="en-US"/>
              <a:t>Click to edit Master title style</a:t>
            </a:r>
            <a:endParaRPr lang="et-EE"/>
          </a:p>
        </p:txBody>
      </p:sp>
      <p:sp>
        <p:nvSpPr>
          <p:cNvPr id="3" name="Vertical Text Placeholder 2">
            <a:extLst>
              <a:ext uri="{FF2B5EF4-FFF2-40B4-BE49-F238E27FC236}">
                <a16:creationId xmlns:a16="http://schemas.microsoft.com/office/drawing/2014/main" id="{6BEDB94C-E03B-8CEF-93F4-47D7A7E214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CFC4ED1A-7764-382C-997E-941BC937D366}"/>
              </a:ext>
            </a:extLst>
          </p:cNvPr>
          <p:cNvSpPr>
            <a:spLocks noGrp="1"/>
          </p:cNvSpPr>
          <p:nvPr>
            <p:ph type="dt" sz="half" idx="10"/>
          </p:nvPr>
        </p:nvSpPr>
        <p:spPr/>
        <p:txBody>
          <a:bodyPr/>
          <a:lstStyle/>
          <a:p>
            <a:fld id="{BA7250A0-435F-4A83-ACCE-8B8AFAC2E9EC}" type="datetimeFigureOut">
              <a:rPr lang="et-EE" smtClean="0"/>
              <a:t>22.02.2023</a:t>
            </a:fld>
            <a:endParaRPr lang="et-EE"/>
          </a:p>
        </p:txBody>
      </p:sp>
      <p:sp>
        <p:nvSpPr>
          <p:cNvPr id="5" name="Footer Placeholder 4">
            <a:extLst>
              <a:ext uri="{FF2B5EF4-FFF2-40B4-BE49-F238E27FC236}">
                <a16:creationId xmlns:a16="http://schemas.microsoft.com/office/drawing/2014/main" id="{4C2FB046-6EA2-A029-C698-5BE96559F7BD}"/>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AA7F3F50-7A43-D30F-3C97-E244A6DE342E}"/>
              </a:ext>
            </a:extLst>
          </p:cNvPr>
          <p:cNvSpPr>
            <a:spLocks noGrp="1"/>
          </p:cNvSpPr>
          <p:nvPr>
            <p:ph type="sldNum" sz="quarter" idx="12"/>
          </p:nvPr>
        </p:nvSpPr>
        <p:spPr/>
        <p:txBody>
          <a:bodyPr/>
          <a:lstStyle/>
          <a:p>
            <a:fld id="{3D7BBCED-C318-40AE-9886-12A59D6FAE15}" type="slidenum">
              <a:rPr lang="et-EE" smtClean="0"/>
              <a:t>‹#›</a:t>
            </a:fld>
            <a:endParaRPr lang="et-EE"/>
          </a:p>
        </p:txBody>
      </p:sp>
    </p:spTree>
    <p:extLst>
      <p:ext uri="{BB962C8B-B14F-4D97-AF65-F5344CB8AC3E}">
        <p14:creationId xmlns:p14="http://schemas.microsoft.com/office/powerpoint/2010/main" val="1223781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F705E2-18BC-E8EC-2870-CD53826FEB4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t-EE"/>
          </a:p>
        </p:txBody>
      </p:sp>
      <p:sp>
        <p:nvSpPr>
          <p:cNvPr id="3" name="Vertical Text Placeholder 2">
            <a:extLst>
              <a:ext uri="{FF2B5EF4-FFF2-40B4-BE49-F238E27FC236}">
                <a16:creationId xmlns:a16="http://schemas.microsoft.com/office/drawing/2014/main" id="{7F8240C8-DE41-3ABB-0427-7B43E36680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067FADBC-3BD4-AC91-01BD-A20FAC8CFFD5}"/>
              </a:ext>
            </a:extLst>
          </p:cNvPr>
          <p:cNvSpPr>
            <a:spLocks noGrp="1"/>
          </p:cNvSpPr>
          <p:nvPr>
            <p:ph type="dt" sz="half" idx="10"/>
          </p:nvPr>
        </p:nvSpPr>
        <p:spPr/>
        <p:txBody>
          <a:bodyPr/>
          <a:lstStyle/>
          <a:p>
            <a:fld id="{BA7250A0-435F-4A83-ACCE-8B8AFAC2E9EC}" type="datetimeFigureOut">
              <a:rPr lang="et-EE" smtClean="0"/>
              <a:t>22.02.2023</a:t>
            </a:fld>
            <a:endParaRPr lang="et-EE"/>
          </a:p>
        </p:txBody>
      </p:sp>
      <p:sp>
        <p:nvSpPr>
          <p:cNvPr id="5" name="Footer Placeholder 4">
            <a:extLst>
              <a:ext uri="{FF2B5EF4-FFF2-40B4-BE49-F238E27FC236}">
                <a16:creationId xmlns:a16="http://schemas.microsoft.com/office/drawing/2014/main" id="{F80C6732-9C38-71D0-45CA-569C49C9ADA6}"/>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724F63CD-A684-313D-64F2-8B6E6E3962A7}"/>
              </a:ext>
            </a:extLst>
          </p:cNvPr>
          <p:cNvSpPr>
            <a:spLocks noGrp="1"/>
          </p:cNvSpPr>
          <p:nvPr>
            <p:ph type="sldNum" sz="quarter" idx="12"/>
          </p:nvPr>
        </p:nvSpPr>
        <p:spPr/>
        <p:txBody>
          <a:bodyPr/>
          <a:lstStyle/>
          <a:p>
            <a:fld id="{3D7BBCED-C318-40AE-9886-12A59D6FAE15}" type="slidenum">
              <a:rPr lang="et-EE" smtClean="0"/>
              <a:t>‹#›</a:t>
            </a:fld>
            <a:endParaRPr lang="et-EE"/>
          </a:p>
        </p:txBody>
      </p:sp>
    </p:spTree>
    <p:extLst>
      <p:ext uri="{BB962C8B-B14F-4D97-AF65-F5344CB8AC3E}">
        <p14:creationId xmlns:p14="http://schemas.microsoft.com/office/powerpoint/2010/main" val="2796101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36D66-7570-FC43-9213-E6877B7F5722}"/>
              </a:ext>
            </a:extLst>
          </p:cNvPr>
          <p:cNvSpPr>
            <a:spLocks noGrp="1"/>
          </p:cNvSpPr>
          <p:nvPr>
            <p:ph type="title"/>
          </p:nvPr>
        </p:nvSpPr>
        <p:spPr/>
        <p:txBody>
          <a:bodyPr/>
          <a:lstStyle/>
          <a:p>
            <a:r>
              <a:rPr lang="en-US"/>
              <a:t>Click to edit Master title style</a:t>
            </a:r>
            <a:endParaRPr lang="et-EE"/>
          </a:p>
        </p:txBody>
      </p:sp>
      <p:sp>
        <p:nvSpPr>
          <p:cNvPr id="3" name="Content Placeholder 2">
            <a:extLst>
              <a:ext uri="{FF2B5EF4-FFF2-40B4-BE49-F238E27FC236}">
                <a16:creationId xmlns:a16="http://schemas.microsoft.com/office/drawing/2014/main" id="{C2563554-2062-6B8A-AAFA-E3759AE823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7AC02E05-E43F-0FD7-2FFC-0509D119FA0B}"/>
              </a:ext>
            </a:extLst>
          </p:cNvPr>
          <p:cNvSpPr>
            <a:spLocks noGrp="1"/>
          </p:cNvSpPr>
          <p:nvPr>
            <p:ph type="dt" sz="half" idx="10"/>
          </p:nvPr>
        </p:nvSpPr>
        <p:spPr/>
        <p:txBody>
          <a:bodyPr/>
          <a:lstStyle/>
          <a:p>
            <a:fld id="{BA7250A0-435F-4A83-ACCE-8B8AFAC2E9EC}" type="datetimeFigureOut">
              <a:rPr lang="et-EE" smtClean="0"/>
              <a:t>22.02.2023</a:t>
            </a:fld>
            <a:endParaRPr lang="et-EE"/>
          </a:p>
        </p:txBody>
      </p:sp>
      <p:sp>
        <p:nvSpPr>
          <p:cNvPr id="5" name="Footer Placeholder 4">
            <a:extLst>
              <a:ext uri="{FF2B5EF4-FFF2-40B4-BE49-F238E27FC236}">
                <a16:creationId xmlns:a16="http://schemas.microsoft.com/office/drawing/2014/main" id="{64FBF616-A8CB-A460-173C-4C514DAB9D8A}"/>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D00CB79C-A64F-E71C-15CF-40050FE60C1A}"/>
              </a:ext>
            </a:extLst>
          </p:cNvPr>
          <p:cNvSpPr>
            <a:spLocks noGrp="1"/>
          </p:cNvSpPr>
          <p:nvPr>
            <p:ph type="sldNum" sz="quarter" idx="12"/>
          </p:nvPr>
        </p:nvSpPr>
        <p:spPr/>
        <p:txBody>
          <a:bodyPr/>
          <a:lstStyle/>
          <a:p>
            <a:fld id="{3D7BBCED-C318-40AE-9886-12A59D6FAE15}" type="slidenum">
              <a:rPr lang="et-EE" smtClean="0"/>
              <a:t>‹#›</a:t>
            </a:fld>
            <a:endParaRPr lang="et-EE"/>
          </a:p>
        </p:txBody>
      </p:sp>
    </p:spTree>
    <p:extLst>
      <p:ext uri="{BB962C8B-B14F-4D97-AF65-F5344CB8AC3E}">
        <p14:creationId xmlns:p14="http://schemas.microsoft.com/office/powerpoint/2010/main" val="701168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0826A-B824-DA61-2174-EA9656687A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t-EE"/>
          </a:p>
        </p:txBody>
      </p:sp>
      <p:sp>
        <p:nvSpPr>
          <p:cNvPr id="3" name="Text Placeholder 2">
            <a:extLst>
              <a:ext uri="{FF2B5EF4-FFF2-40B4-BE49-F238E27FC236}">
                <a16:creationId xmlns:a16="http://schemas.microsoft.com/office/drawing/2014/main" id="{5F551971-13AD-073B-C144-1B8F4636EE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E7EE0E-E8C7-93F9-3556-523CB046B8DD}"/>
              </a:ext>
            </a:extLst>
          </p:cNvPr>
          <p:cNvSpPr>
            <a:spLocks noGrp="1"/>
          </p:cNvSpPr>
          <p:nvPr>
            <p:ph type="dt" sz="half" idx="10"/>
          </p:nvPr>
        </p:nvSpPr>
        <p:spPr/>
        <p:txBody>
          <a:bodyPr/>
          <a:lstStyle/>
          <a:p>
            <a:fld id="{BA7250A0-435F-4A83-ACCE-8B8AFAC2E9EC}" type="datetimeFigureOut">
              <a:rPr lang="et-EE" smtClean="0"/>
              <a:t>22.02.2023</a:t>
            </a:fld>
            <a:endParaRPr lang="et-EE"/>
          </a:p>
        </p:txBody>
      </p:sp>
      <p:sp>
        <p:nvSpPr>
          <p:cNvPr id="5" name="Footer Placeholder 4">
            <a:extLst>
              <a:ext uri="{FF2B5EF4-FFF2-40B4-BE49-F238E27FC236}">
                <a16:creationId xmlns:a16="http://schemas.microsoft.com/office/drawing/2014/main" id="{34AFA9A9-3B47-ABE7-1273-58DE4DE48CDF}"/>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B7615984-013E-36D4-DD5E-C8C1D9CD7764}"/>
              </a:ext>
            </a:extLst>
          </p:cNvPr>
          <p:cNvSpPr>
            <a:spLocks noGrp="1"/>
          </p:cNvSpPr>
          <p:nvPr>
            <p:ph type="sldNum" sz="quarter" idx="12"/>
          </p:nvPr>
        </p:nvSpPr>
        <p:spPr/>
        <p:txBody>
          <a:bodyPr/>
          <a:lstStyle/>
          <a:p>
            <a:fld id="{3D7BBCED-C318-40AE-9886-12A59D6FAE15}" type="slidenum">
              <a:rPr lang="et-EE" smtClean="0"/>
              <a:t>‹#›</a:t>
            </a:fld>
            <a:endParaRPr lang="et-EE"/>
          </a:p>
        </p:txBody>
      </p:sp>
    </p:spTree>
    <p:extLst>
      <p:ext uri="{BB962C8B-B14F-4D97-AF65-F5344CB8AC3E}">
        <p14:creationId xmlns:p14="http://schemas.microsoft.com/office/powerpoint/2010/main" val="1850916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FBFB3-2A61-C8D6-2ED5-735C26D2A9A5}"/>
              </a:ext>
            </a:extLst>
          </p:cNvPr>
          <p:cNvSpPr>
            <a:spLocks noGrp="1"/>
          </p:cNvSpPr>
          <p:nvPr>
            <p:ph type="title"/>
          </p:nvPr>
        </p:nvSpPr>
        <p:spPr/>
        <p:txBody>
          <a:bodyPr/>
          <a:lstStyle/>
          <a:p>
            <a:r>
              <a:rPr lang="en-US"/>
              <a:t>Click to edit Master title style</a:t>
            </a:r>
            <a:endParaRPr lang="et-EE"/>
          </a:p>
        </p:txBody>
      </p:sp>
      <p:sp>
        <p:nvSpPr>
          <p:cNvPr id="3" name="Content Placeholder 2">
            <a:extLst>
              <a:ext uri="{FF2B5EF4-FFF2-40B4-BE49-F238E27FC236}">
                <a16:creationId xmlns:a16="http://schemas.microsoft.com/office/drawing/2014/main" id="{5D0C0AB9-288F-DAF6-D382-E54EFA9803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a:extLst>
              <a:ext uri="{FF2B5EF4-FFF2-40B4-BE49-F238E27FC236}">
                <a16:creationId xmlns:a16="http://schemas.microsoft.com/office/drawing/2014/main" id="{94D1DF8A-DF94-1C3F-217A-C0E57C62F8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a:extLst>
              <a:ext uri="{FF2B5EF4-FFF2-40B4-BE49-F238E27FC236}">
                <a16:creationId xmlns:a16="http://schemas.microsoft.com/office/drawing/2014/main" id="{60B89A99-F220-CC6C-9CF9-950861D67764}"/>
              </a:ext>
            </a:extLst>
          </p:cNvPr>
          <p:cNvSpPr>
            <a:spLocks noGrp="1"/>
          </p:cNvSpPr>
          <p:nvPr>
            <p:ph type="dt" sz="half" idx="10"/>
          </p:nvPr>
        </p:nvSpPr>
        <p:spPr/>
        <p:txBody>
          <a:bodyPr/>
          <a:lstStyle/>
          <a:p>
            <a:fld id="{BA7250A0-435F-4A83-ACCE-8B8AFAC2E9EC}" type="datetimeFigureOut">
              <a:rPr lang="et-EE" smtClean="0"/>
              <a:t>22.02.2023</a:t>
            </a:fld>
            <a:endParaRPr lang="et-EE"/>
          </a:p>
        </p:txBody>
      </p:sp>
      <p:sp>
        <p:nvSpPr>
          <p:cNvPr id="6" name="Footer Placeholder 5">
            <a:extLst>
              <a:ext uri="{FF2B5EF4-FFF2-40B4-BE49-F238E27FC236}">
                <a16:creationId xmlns:a16="http://schemas.microsoft.com/office/drawing/2014/main" id="{A0CF8D23-4E60-B557-A8F9-61BFE0C46E4A}"/>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ED00F740-5AEE-F294-F3A6-8DF765D4787C}"/>
              </a:ext>
            </a:extLst>
          </p:cNvPr>
          <p:cNvSpPr>
            <a:spLocks noGrp="1"/>
          </p:cNvSpPr>
          <p:nvPr>
            <p:ph type="sldNum" sz="quarter" idx="12"/>
          </p:nvPr>
        </p:nvSpPr>
        <p:spPr/>
        <p:txBody>
          <a:bodyPr/>
          <a:lstStyle/>
          <a:p>
            <a:fld id="{3D7BBCED-C318-40AE-9886-12A59D6FAE15}" type="slidenum">
              <a:rPr lang="et-EE" smtClean="0"/>
              <a:t>‹#›</a:t>
            </a:fld>
            <a:endParaRPr lang="et-EE"/>
          </a:p>
        </p:txBody>
      </p:sp>
    </p:spTree>
    <p:extLst>
      <p:ext uri="{BB962C8B-B14F-4D97-AF65-F5344CB8AC3E}">
        <p14:creationId xmlns:p14="http://schemas.microsoft.com/office/powerpoint/2010/main" val="3261595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4A429-4201-B621-189D-38BDEDB575DE}"/>
              </a:ext>
            </a:extLst>
          </p:cNvPr>
          <p:cNvSpPr>
            <a:spLocks noGrp="1"/>
          </p:cNvSpPr>
          <p:nvPr>
            <p:ph type="title"/>
          </p:nvPr>
        </p:nvSpPr>
        <p:spPr>
          <a:xfrm>
            <a:off x="839788" y="365125"/>
            <a:ext cx="10515600" cy="1325563"/>
          </a:xfrm>
        </p:spPr>
        <p:txBody>
          <a:bodyPr/>
          <a:lstStyle/>
          <a:p>
            <a:r>
              <a:rPr lang="en-US"/>
              <a:t>Click to edit Master title style</a:t>
            </a:r>
            <a:endParaRPr lang="et-EE"/>
          </a:p>
        </p:txBody>
      </p:sp>
      <p:sp>
        <p:nvSpPr>
          <p:cNvPr id="3" name="Text Placeholder 2">
            <a:extLst>
              <a:ext uri="{FF2B5EF4-FFF2-40B4-BE49-F238E27FC236}">
                <a16:creationId xmlns:a16="http://schemas.microsoft.com/office/drawing/2014/main" id="{06BFA7A9-E5E1-D552-0B77-14D6B2396A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5CEE10-B882-F059-7A61-8239279620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a:extLst>
              <a:ext uri="{FF2B5EF4-FFF2-40B4-BE49-F238E27FC236}">
                <a16:creationId xmlns:a16="http://schemas.microsoft.com/office/drawing/2014/main" id="{C152571E-EE5B-E9B8-A1EC-19C55AB6AD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32E275-9075-B44E-8450-AD7A967EF4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a:extLst>
              <a:ext uri="{FF2B5EF4-FFF2-40B4-BE49-F238E27FC236}">
                <a16:creationId xmlns:a16="http://schemas.microsoft.com/office/drawing/2014/main" id="{82D07A51-8323-102B-D1AE-A3CA39DFDBFD}"/>
              </a:ext>
            </a:extLst>
          </p:cNvPr>
          <p:cNvSpPr>
            <a:spLocks noGrp="1"/>
          </p:cNvSpPr>
          <p:nvPr>
            <p:ph type="dt" sz="half" idx="10"/>
          </p:nvPr>
        </p:nvSpPr>
        <p:spPr/>
        <p:txBody>
          <a:bodyPr/>
          <a:lstStyle/>
          <a:p>
            <a:fld id="{BA7250A0-435F-4A83-ACCE-8B8AFAC2E9EC}" type="datetimeFigureOut">
              <a:rPr lang="et-EE" smtClean="0"/>
              <a:t>22.02.2023</a:t>
            </a:fld>
            <a:endParaRPr lang="et-EE"/>
          </a:p>
        </p:txBody>
      </p:sp>
      <p:sp>
        <p:nvSpPr>
          <p:cNvPr id="8" name="Footer Placeholder 7">
            <a:extLst>
              <a:ext uri="{FF2B5EF4-FFF2-40B4-BE49-F238E27FC236}">
                <a16:creationId xmlns:a16="http://schemas.microsoft.com/office/drawing/2014/main" id="{A75200E6-4086-81F3-B041-6FF4E944C8DF}"/>
              </a:ext>
            </a:extLst>
          </p:cNvPr>
          <p:cNvSpPr>
            <a:spLocks noGrp="1"/>
          </p:cNvSpPr>
          <p:nvPr>
            <p:ph type="ftr" sz="quarter" idx="11"/>
          </p:nvPr>
        </p:nvSpPr>
        <p:spPr/>
        <p:txBody>
          <a:bodyPr/>
          <a:lstStyle/>
          <a:p>
            <a:endParaRPr lang="et-EE"/>
          </a:p>
        </p:txBody>
      </p:sp>
      <p:sp>
        <p:nvSpPr>
          <p:cNvPr id="9" name="Slide Number Placeholder 8">
            <a:extLst>
              <a:ext uri="{FF2B5EF4-FFF2-40B4-BE49-F238E27FC236}">
                <a16:creationId xmlns:a16="http://schemas.microsoft.com/office/drawing/2014/main" id="{706F605C-FB73-01F2-B550-BED63E48BA67}"/>
              </a:ext>
            </a:extLst>
          </p:cNvPr>
          <p:cNvSpPr>
            <a:spLocks noGrp="1"/>
          </p:cNvSpPr>
          <p:nvPr>
            <p:ph type="sldNum" sz="quarter" idx="12"/>
          </p:nvPr>
        </p:nvSpPr>
        <p:spPr/>
        <p:txBody>
          <a:bodyPr/>
          <a:lstStyle/>
          <a:p>
            <a:fld id="{3D7BBCED-C318-40AE-9886-12A59D6FAE15}" type="slidenum">
              <a:rPr lang="et-EE" smtClean="0"/>
              <a:t>‹#›</a:t>
            </a:fld>
            <a:endParaRPr lang="et-EE"/>
          </a:p>
        </p:txBody>
      </p:sp>
    </p:spTree>
    <p:extLst>
      <p:ext uri="{BB962C8B-B14F-4D97-AF65-F5344CB8AC3E}">
        <p14:creationId xmlns:p14="http://schemas.microsoft.com/office/powerpoint/2010/main" val="108498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2D640-7BA5-53F0-864F-8D3572F7A048}"/>
              </a:ext>
            </a:extLst>
          </p:cNvPr>
          <p:cNvSpPr>
            <a:spLocks noGrp="1"/>
          </p:cNvSpPr>
          <p:nvPr>
            <p:ph type="title"/>
          </p:nvPr>
        </p:nvSpPr>
        <p:spPr/>
        <p:txBody>
          <a:bodyPr/>
          <a:lstStyle/>
          <a:p>
            <a:r>
              <a:rPr lang="en-US"/>
              <a:t>Click to edit Master title style</a:t>
            </a:r>
            <a:endParaRPr lang="et-EE"/>
          </a:p>
        </p:txBody>
      </p:sp>
      <p:sp>
        <p:nvSpPr>
          <p:cNvPr id="3" name="Date Placeholder 2">
            <a:extLst>
              <a:ext uri="{FF2B5EF4-FFF2-40B4-BE49-F238E27FC236}">
                <a16:creationId xmlns:a16="http://schemas.microsoft.com/office/drawing/2014/main" id="{B70C0968-7136-8600-93CD-AB0117EDC431}"/>
              </a:ext>
            </a:extLst>
          </p:cNvPr>
          <p:cNvSpPr>
            <a:spLocks noGrp="1"/>
          </p:cNvSpPr>
          <p:nvPr>
            <p:ph type="dt" sz="half" idx="10"/>
          </p:nvPr>
        </p:nvSpPr>
        <p:spPr/>
        <p:txBody>
          <a:bodyPr/>
          <a:lstStyle/>
          <a:p>
            <a:fld id="{BA7250A0-435F-4A83-ACCE-8B8AFAC2E9EC}" type="datetimeFigureOut">
              <a:rPr lang="et-EE" smtClean="0"/>
              <a:t>22.02.2023</a:t>
            </a:fld>
            <a:endParaRPr lang="et-EE"/>
          </a:p>
        </p:txBody>
      </p:sp>
      <p:sp>
        <p:nvSpPr>
          <p:cNvPr id="4" name="Footer Placeholder 3">
            <a:extLst>
              <a:ext uri="{FF2B5EF4-FFF2-40B4-BE49-F238E27FC236}">
                <a16:creationId xmlns:a16="http://schemas.microsoft.com/office/drawing/2014/main" id="{7B256EF9-AD82-BE93-FF8D-4BC3DCE1C93B}"/>
              </a:ext>
            </a:extLst>
          </p:cNvPr>
          <p:cNvSpPr>
            <a:spLocks noGrp="1"/>
          </p:cNvSpPr>
          <p:nvPr>
            <p:ph type="ftr" sz="quarter" idx="11"/>
          </p:nvPr>
        </p:nvSpPr>
        <p:spPr/>
        <p:txBody>
          <a:bodyPr/>
          <a:lstStyle/>
          <a:p>
            <a:endParaRPr lang="et-EE"/>
          </a:p>
        </p:txBody>
      </p:sp>
      <p:sp>
        <p:nvSpPr>
          <p:cNvPr id="5" name="Slide Number Placeholder 4">
            <a:extLst>
              <a:ext uri="{FF2B5EF4-FFF2-40B4-BE49-F238E27FC236}">
                <a16:creationId xmlns:a16="http://schemas.microsoft.com/office/drawing/2014/main" id="{883AA14B-1B1F-CDEF-D66D-C8FAA272AB67}"/>
              </a:ext>
            </a:extLst>
          </p:cNvPr>
          <p:cNvSpPr>
            <a:spLocks noGrp="1"/>
          </p:cNvSpPr>
          <p:nvPr>
            <p:ph type="sldNum" sz="quarter" idx="12"/>
          </p:nvPr>
        </p:nvSpPr>
        <p:spPr/>
        <p:txBody>
          <a:bodyPr/>
          <a:lstStyle/>
          <a:p>
            <a:fld id="{3D7BBCED-C318-40AE-9886-12A59D6FAE15}" type="slidenum">
              <a:rPr lang="et-EE" smtClean="0"/>
              <a:t>‹#›</a:t>
            </a:fld>
            <a:endParaRPr lang="et-EE"/>
          </a:p>
        </p:txBody>
      </p:sp>
    </p:spTree>
    <p:extLst>
      <p:ext uri="{BB962C8B-B14F-4D97-AF65-F5344CB8AC3E}">
        <p14:creationId xmlns:p14="http://schemas.microsoft.com/office/powerpoint/2010/main" val="962490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8A2370-2ECE-CF58-08B4-72F478290D14}"/>
              </a:ext>
            </a:extLst>
          </p:cNvPr>
          <p:cNvSpPr>
            <a:spLocks noGrp="1"/>
          </p:cNvSpPr>
          <p:nvPr>
            <p:ph type="dt" sz="half" idx="10"/>
          </p:nvPr>
        </p:nvSpPr>
        <p:spPr/>
        <p:txBody>
          <a:bodyPr/>
          <a:lstStyle/>
          <a:p>
            <a:fld id="{BA7250A0-435F-4A83-ACCE-8B8AFAC2E9EC}" type="datetimeFigureOut">
              <a:rPr lang="et-EE" smtClean="0"/>
              <a:t>22.02.2023</a:t>
            </a:fld>
            <a:endParaRPr lang="et-EE"/>
          </a:p>
        </p:txBody>
      </p:sp>
      <p:sp>
        <p:nvSpPr>
          <p:cNvPr id="3" name="Footer Placeholder 2">
            <a:extLst>
              <a:ext uri="{FF2B5EF4-FFF2-40B4-BE49-F238E27FC236}">
                <a16:creationId xmlns:a16="http://schemas.microsoft.com/office/drawing/2014/main" id="{9992A4D9-966F-1944-0D84-7C148B94882C}"/>
              </a:ext>
            </a:extLst>
          </p:cNvPr>
          <p:cNvSpPr>
            <a:spLocks noGrp="1"/>
          </p:cNvSpPr>
          <p:nvPr>
            <p:ph type="ftr" sz="quarter" idx="11"/>
          </p:nvPr>
        </p:nvSpPr>
        <p:spPr/>
        <p:txBody>
          <a:bodyPr/>
          <a:lstStyle/>
          <a:p>
            <a:endParaRPr lang="et-EE"/>
          </a:p>
        </p:txBody>
      </p:sp>
      <p:sp>
        <p:nvSpPr>
          <p:cNvPr id="4" name="Slide Number Placeholder 3">
            <a:extLst>
              <a:ext uri="{FF2B5EF4-FFF2-40B4-BE49-F238E27FC236}">
                <a16:creationId xmlns:a16="http://schemas.microsoft.com/office/drawing/2014/main" id="{D97D9087-0E2E-429E-871D-DA2D03C4456E}"/>
              </a:ext>
            </a:extLst>
          </p:cNvPr>
          <p:cNvSpPr>
            <a:spLocks noGrp="1"/>
          </p:cNvSpPr>
          <p:nvPr>
            <p:ph type="sldNum" sz="quarter" idx="12"/>
          </p:nvPr>
        </p:nvSpPr>
        <p:spPr/>
        <p:txBody>
          <a:bodyPr/>
          <a:lstStyle/>
          <a:p>
            <a:fld id="{3D7BBCED-C318-40AE-9886-12A59D6FAE15}" type="slidenum">
              <a:rPr lang="et-EE" smtClean="0"/>
              <a:t>‹#›</a:t>
            </a:fld>
            <a:endParaRPr lang="et-EE"/>
          </a:p>
        </p:txBody>
      </p:sp>
    </p:spTree>
    <p:extLst>
      <p:ext uri="{BB962C8B-B14F-4D97-AF65-F5344CB8AC3E}">
        <p14:creationId xmlns:p14="http://schemas.microsoft.com/office/powerpoint/2010/main" val="1441278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CE429-5416-0BC3-40EB-919FF68F1E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Content Placeholder 2">
            <a:extLst>
              <a:ext uri="{FF2B5EF4-FFF2-40B4-BE49-F238E27FC236}">
                <a16:creationId xmlns:a16="http://schemas.microsoft.com/office/drawing/2014/main" id="{59C1B6D0-AF9F-4668-FE69-FAAD4854F5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a:extLst>
              <a:ext uri="{FF2B5EF4-FFF2-40B4-BE49-F238E27FC236}">
                <a16:creationId xmlns:a16="http://schemas.microsoft.com/office/drawing/2014/main" id="{9EF831A5-40D4-1BE7-F02B-AA12552E52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C39863-ABB6-41BA-135C-3F1DAF839158}"/>
              </a:ext>
            </a:extLst>
          </p:cNvPr>
          <p:cNvSpPr>
            <a:spLocks noGrp="1"/>
          </p:cNvSpPr>
          <p:nvPr>
            <p:ph type="dt" sz="half" idx="10"/>
          </p:nvPr>
        </p:nvSpPr>
        <p:spPr/>
        <p:txBody>
          <a:bodyPr/>
          <a:lstStyle/>
          <a:p>
            <a:fld id="{BA7250A0-435F-4A83-ACCE-8B8AFAC2E9EC}" type="datetimeFigureOut">
              <a:rPr lang="et-EE" smtClean="0"/>
              <a:t>22.02.2023</a:t>
            </a:fld>
            <a:endParaRPr lang="et-EE"/>
          </a:p>
        </p:txBody>
      </p:sp>
      <p:sp>
        <p:nvSpPr>
          <p:cNvPr id="6" name="Footer Placeholder 5">
            <a:extLst>
              <a:ext uri="{FF2B5EF4-FFF2-40B4-BE49-F238E27FC236}">
                <a16:creationId xmlns:a16="http://schemas.microsoft.com/office/drawing/2014/main" id="{080C6726-1213-4411-765C-6A4222D555B8}"/>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11333B56-4989-D082-A21C-C33A4CD75CC4}"/>
              </a:ext>
            </a:extLst>
          </p:cNvPr>
          <p:cNvSpPr>
            <a:spLocks noGrp="1"/>
          </p:cNvSpPr>
          <p:nvPr>
            <p:ph type="sldNum" sz="quarter" idx="12"/>
          </p:nvPr>
        </p:nvSpPr>
        <p:spPr/>
        <p:txBody>
          <a:bodyPr/>
          <a:lstStyle/>
          <a:p>
            <a:fld id="{3D7BBCED-C318-40AE-9886-12A59D6FAE15}" type="slidenum">
              <a:rPr lang="et-EE" smtClean="0"/>
              <a:t>‹#›</a:t>
            </a:fld>
            <a:endParaRPr lang="et-EE"/>
          </a:p>
        </p:txBody>
      </p:sp>
    </p:spTree>
    <p:extLst>
      <p:ext uri="{BB962C8B-B14F-4D97-AF65-F5344CB8AC3E}">
        <p14:creationId xmlns:p14="http://schemas.microsoft.com/office/powerpoint/2010/main" val="363560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375E6-003B-07D5-5097-90B6B22972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Picture Placeholder 2">
            <a:extLst>
              <a:ext uri="{FF2B5EF4-FFF2-40B4-BE49-F238E27FC236}">
                <a16:creationId xmlns:a16="http://schemas.microsoft.com/office/drawing/2014/main" id="{4B964D1F-8B48-3FDE-C782-1E2AF47EEB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a:extLst>
              <a:ext uri="{FF2B5EF4-FFF2-40B4-BE49-F238E27FC236}">
                <a16:creationId xmlns:a16="http://schemas.microsoft.com/office/drawing/2014/main" id="{320D81C7-77AE-DB27-854E-4DCF13E55F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48867F-048A-285E-70F9-BA8B2F9558D3}"/>
              </a:ext>
            </a:extLst>
          </p:cNvPr>
          <p:cNvSpPr>
            <a:spLocks noGrp="1"/>
          </p:cNvSpPr>
          <p:nvPr>
            <p:ph type="dt" sz="half" idx="10"/>
          </p:nvPr>
        </p:nvSpPr>
        <p:spPr/>
        <p:txBody>
          <a:bodyPr/>
          <a:lstStyle/>
          <a:p>
            <a:fld id="{BA7250A0-435F-4A83-ACCE-8B8AFAC2E9EC}" type="datetimeFigureOut">
              <a:rPr lang="et-EE" smtClean="0"/>
              <a:t>22.02.2023</a:t>
            </a:fld>
            <a:endParaRPr lang="et-EE"/>
          </a:p>
        </p:txBody>
      </p:sp>
      <p:sp>
        <p:nvSpPr>
          <p:cNvPr id="6" name="Footer Placeholder 5">
            <a:extLst>
              <a:ext uri="{FF2B5EF4-FFF2-40B4-BE49-F238E27FC236}">
                <a16:creationId xmlns:a16="http://schemas.microsoft.com/office/drawing/2014/main" id="{2B5C725C-6814-BB55-361C-5035279F27F3}"/>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A77EA99E-4E5F-9972-0A3C-DA12106DEDD4}"/>
              </a:ext>
            </a:extLst>
          </p:cNvPr>
          <p:cNvSpPr>
            <a:spLocks noGrp="1"/>
          </p:cNvSpPr>
          <p:nvPr>
            <p:ph type="sldNum" sz="quarter" idx="12"/>
          </p:nvPr>
        </p:nvSpPr>
        <p:spPr/>
        <p:txBody>
          <a:bodyPr/>
          <a:lstStyle/>
          <a:p>
            <a:fld id="{3D7BBCED-C318-40AE-9886-12A59D6FAE15}" type="slidenum">
              <a:rPr lang="et-EE" smtClean="0"/>
              <a:t>‹#›</a:t>
            </a:fld>
            <a:endParaRPr lang="et-EE"/>
          </a:p>
        </p:txBody>
      </p:sp>
    </p:spTree>
    <p:extLst>
      <p:ext uri="{BB962C8B-B14F-4D97-AF65-F5344CB8AC3E}">
        <p14:creationId xmlns:p14="http://schemas.microsoft.com/office/powerpoint/2010/main" val="1436812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DB2338-F745-115F-EBFA-90A8909DE5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t-EE"/>
          </a:p>
        </p:txBody>
      </p:sp>
      <p:sp>
        <p:nvSpPr>
          <p:cNvPr id="3" name="Text Placeholder 2">
            <a:extLst>
              <a:ext uri="{FF2B5EF4-FFF2-40B4-BE49-F238E27FC236}">
                <a16:creationId xmlns:a16="http://schemas.microsoft.com/office/drawing/2014/main" id="{21457CCD-84DB-DE90-1C2F-10B86DAE8A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234AB91A-886B-7CD1-785A-4F96A54CC3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7250A0-435F-4A83-ACCE-8B8AFAC2E9EC}" type="datetimeFigureOut">
              <a:rPr lang="et-EE" smtClean="0"/>
              <a:t>22.02.2023</a:t>
            </a:fld>
            <a:endParaRPr lang="et-EE"/>
          </a:p>
        </p:txBody>
      </p:sp>
      <p:sp>
        <p:nvSpPr>
          <p:cNvPr id="5" name="Footer Placeholder 4">
            <a:extLst>
              <a:ext uri="{FF2B5EF4-FFF2-40B4-BE49-F238E27FC236}">
                <a16:creationId xmlns:a16="http://schemas.microsoft.com/office/drawing/2014/main" id="{261B7866-2689-BF3A-C3A0-B8FB16F273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a:extLst>
              <a:ext uri="{FF2B5EF4-FFF2-40B4-BE49-F238E27FC236}">
                <a16:creationId xmlns:a16="http://schemas.microsoft.com/office/drawing/2014/main" id="{DA08BD0E-54B7-08C2-9548-4E3C3A42CE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7BBCED-C318-40AE-9886-12A59D6FAE15}" type="slidenum">
              <a:rPr lang="et-EE" smtClean="0"/>
              <a:t>‹#›</a:t>
            </a:fld>
            <a:endParaRPr lang="et-EE"/>
          </a:p>
        </p:txBody>
      </p:sp>
    </p:spTree>
    <p:extLst>
      <p:ext uri="{BB962C8B-B14F-4D97-AF65-F5344CB8AC3E}">
        <p14:creationId xmlns:p14="http://schemas.microsoft.com/office/powerpoint/2010/main" val="1857628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499C1-2AA6-4828-8FD9-2E8D5CBE6C21}"/>
              </a:ext>
            </a:extLst>
          </p:cNvPr>
          <p:cNvSpPr>
            <a:spLocks noGrp="1"/>
          </p:cNvSpPr>
          <p:nvPr>
            <p:ph type="ctrTitle"/>
          </p:nvPr>
        </p:nvSpPr>
        <p:spPr/>
        <p:txBody>
          <a:bodyPr>
            <a:normAutofit/>
          </a:bodyPr>
          <a:lstStyle/>
          <a:p>
            <a:r>
              <a:rPr lang="fi-FI" sz="4000" dirty="0" err="1"/>
              <a:t>Rakvere</a:t>
            </a:r>
            <a:r>
              <a:rPr lang="fi-FI" sz="4000" dirty="0"/>
              <a:t> </a:t>
            </a:r>
            <a:r>
              <a:rPr lang="fi-FI" sz="4000" dirty="0" err="1"/>
              <a:t>valla</a:t>
            </a:r>
            <a:r>
              <a:rPr lang="fi-FI" sz="4000" dirty="0"/>
              <a:t> </a:t>
            </a:r>
            <a:r>
              <a:rPr lang="fi-FI" sz="4000" dirty="0" err="1"/>
              <a:t>haridus</a:t>
            </a:r>
            <a:r>
              <a:rPr lang="et-EE" sz="4000" dirty="0"/>
              <a:t>võrgustiku korrastamine - stsenaariumid</a:t>
            </a:r>
          </a:p>
        </p:txBody>
      </p:sp>
      <p:sp>
        <p:nvSpPr>
          <p:cNvPr id="3" name="Subtitle 2">
            <a:extLst>
              <a:ext uri="{FF2B5EF4-FFF2-40B4-BE49-F238E27FC236}">
                <a16:creationId xmlns:a16="http://schemas.microsoft.com/office/drawing/2014/main" id="{FD81C5E8-511B-4A20-BDDE-8CA62388D745}"/>
              </a:ext>
            </a:extLst>
          </p:cNvPr>
          <p:cNvSpPr>
            <a:spLocks noGrp="1"/>
          </p:cNvSpPr>
          <p:nvPr>
            <p:ph type="subTitle" idx="1"/>
          </p:nvPr>
        </p:nvSpPr>
        <p:spPr>
          <a:xfrm>
            <a:off x="1524000" y="3768918"/>
            <a:ext cx="9144000" cy="1488882"/>
          </a:xfrm>
        </p:spPr>
        <p:txBody>
          <a:bodyPr/>
          <a:lstStyle/>
          <a:p>
            <a:r>
              <a:rPr lang="et-EE" dirty="0"/>
              <a:t>OÜ LevelLab</a:t>
            </a:r>
          </a:p>
          <a:p>
            <a:r>
              <a:rPr lang="et-EE" dirty="0"/>
              <a:t>Tauno Õunapuu, Merle Raun</a:t>
            </a:r>
          </a:p>
          <a:p>
            <a:r>
              <a:rPr lang="et-EE" dirty="0"/>
              <a:t>detsember 2022</a:t>
            </a:r>
          </a:p>
        </p:txBody>
      </p:sp>
      <p:pic>
        <p:nvPicPr>
          <p:cNvPr id="12" name="Graphic 11">
            <a:extLst>
              <a:ext uri="{FF2B5EF4-FFF2-40B4-BE49-F238E27FC236}">
                <a16:creationId xmlns:a16="http://schemas.microsoft.com/office/drawing/2014/main" id="{929E8B4B-44A0-4C95-99CB-9005F6E557F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8883323" y="206183"/>
            <a:ext cx="2984827" cy="817274"/>
          </a:xfrm>
          <a:prstGeom prst="rect">
            <a:avLst/>
          </a:prstGeom>
        </p:spPr>
      </p:pic>
      <p:pic>
        <p:nvPicPr>
          <p:cNvPr id="2050" name="Picture 2" descr="Rakvere vald - Home | Facebook">
            <a:extLst>
              <a:ext uri="{FF2B5EF4-FFF2-40B4-BE49-F238E27FC236}">
                <a16:creationId xmlns:a16="http://schemas.microsoft.com/office/drawing/2014/main" id="{C1998093-4BB1-4D22-9E2A-9DE2B85249D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947" y="206183"/>
            <a:ext cx="1513383" cy="15133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7131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BF1D9-18F6-3C94-766F-949B8CD5281E}"/>
              </a:ext>
            </a:extLst>
          </p:cNvPr>
          <p:cNvSpPr>
            <a:spLocks noGrp="1"/>
          </p:cNvSpPr>
          <p:nvPr>
            <p:ph type="title"/>
          </p:nvPr>
        </p:nvSpPr>
        <p:spPr>
          <a:xfrm>
            <a:off x="397163" y="92364"/>
            <a:ext cx="11342254" cy="563419"/>
          </a:xfrm>
        </p:spPr>
        <p:txBody>
          <a:bodyPr>
            <a:normAutofit fontScale="90000"/>
          </a:bodyPr>
          <a:lstStyle/>
          <a:p>
            <a:r>
              <a:rPr lang="et-EE" dirty="0"/>
              <a:t>Eesmärgid aastaks 2025</a:t>
            </a:r>
          </a:p>
        </p:txBody>
      </p:sp>
      <p:sp>
        <p:nvSpPr>
          <p:cNvPr id="3" name="Content Placeholder 2">
            <a:extLst>
              <a:ext uri="{FF2B5EF4-FFF2-40B4-BE49-F238E27FC236}">
                <a16:creationId xmlns:a16="http://schemas.microsoft.com/office/drawing/2014/main" id="{A62325ED-14BA-7E37-AC74-5BF9E30D40E4}"/>
              </a:ext>
            </a:extLst>
          </p:cNvPr>
          <p:cNvSpPr>
            <a:spLocks noGrp="1"/>
          </p:cNvSpPr>
          <p:nvPr>
            <p:ph idx="1"/>
          </p:nvPr>
        </p:nvSpPr>
        <p:spPr>
          <a:xfrm>
            <a:off x="397163" y="701964"/>
            <a:ext cx="11767127" cy="6156035"/>
          </a:xfrm>
        </p:spPr>
        <p:txBody>
          <a:bodyPr>
            <a:normAutofit fontScale="85000" lnSpcReduction="20000"/>
          </a:bodyPr>
          <a:lstStyle/>
          <a:p>
            <a:pPr marL="176213" indent="-176213">
              <a:lnSpc>
                <a:spcPct val="110000"/>
              </a:lnSpc>
              <a:spcBef>
                <a:spcPts val="300"/>
              </a:spcBef>
            </a:pPr>
            <a:r>
              <a:rPr lang="et-EE" sz="2000" dirty="0"/>
              <a:t>Valla üldhariduskoolide õpilaste arv on vähemalt </a:t>
            </a:r>
            <a:r>
              <a:rPr lang="et-EE" sz="2000" dirty="0">
                <a:solidFill>
                  <a:srgbClr val="00B0F0"/>
                </a:solidFill>
              </a:rPr>
              <a:t>100%</a:t>
            </a:r>
            <a:r>
              <a:rPr lang="et-EE" sz="2000" dirty="0"/>
              <a:t> koolidest mitte kaugemal kui 5 kilomeetrit elavate kooliealiste laste arvust</a:t>
            </a:r>
          </a:p>
          <a:p>
            <a:pPr marL="176213" indent="-176213">
              <a:lnSpc>
                <a:spcPct val="110000"/>
              </a:lnSpc>
              <a:spcBef>
                <a:spcPts val="300"/>
              </a:spcBef>
            </a:pPr>
            <a:r>
              <a:rPr lang="et-EE" sz="2000" dirty="0"/>
              <a:t>Valla (munitsipaal)lasteaedades käivate laste arv vähemalt 100% lasteaiast mitte kaugemal kui 5 kilomeetrit elavate 1-6 aastaste laste arvust</a:t>
            </a:r>
          </a:p>
          <a:p>
            <a:pPr marL="176213" indent="-176213">
              <a:lnSpc>
                <a:spcPct val="110000"/>
              </a:lnSpc>
              <a:spcBef>
                <a:spcPts val="300"/>
              </a:spcBef>
            </a:pPr>
            <a:r>
              <a:rPr lang="et-EE" sz="2000" i="1" dirty="0">
                <a:solidFill>
                  <a:srgbClr val="00B0F0"/>
                </a:solidFill>
              </a:rPr>
              <a:t>Võib seada ka eraldi eesmärgid väljastpoolt koduvalda laste toomiseks lasteaedadesse ja koolidesse</a:t>
            </a:r>
          </a:p>
          <a:p>
            <a:pPr marL="176213" indent="-176213">
              <a:lnSpc>
                <a:spcPct val="110000"/>
              </a:lnSpc>
              <a:spcBef>
                <a:spcPts val="300"/>
              </a:spcBef>
            </a:pPr>
            <a:r>
              <a:rPr lang="et-EE" sz="2000" dirty="0"/>
              <a:t>Üldhariduskoolides ühe õpetaja ametikohta kohta vähemalt </a:t>
            </a:r>
            <a:r>
              <a:rPr lang="et-EE" sz="2000" dirty="0">
                <a:solidFill>
                  <a:srgbClr val="00B0F0"/>
                </a:solidFill>
              </a:rPr>
              <a:t>10</a:t>
            </a:r>
            <a:r>
              <a:rPr lang="et-EE" sz="2000" dirty="0"/>
              <a:t> last</a:t>
            </a:r>
          </a:p>
          <a:p>
            <a:pPr marL="176213" indent="-176213">
              <a:lnSpc>
                <a:spcPct val="110000"/>
              </a:lnSpc>
              <a:spcBef>
                <a:spcPts val="300"/>
              </a:spcBef>
            </a:pPr>
            <a:r>
              <a:rPr lang="et-EE" sz="2000" dirty="0"/>
              <a:t>Klassikomplekti täituvus keskmiselt vähemalt </a:t>
            </a:r>
            <a:r>
              <a:rPr lang="et-EE" sz="2000" dirty="0">
                <a:solidFill>
                  <a:srgbClr val="00B0F0"/>
                </a:solidFill>
              </a:rPr>
              <a:t>12</a:t>
            </a:r>
            <a:r>
              <a:rPr lang="et-EE" sz="2000" dirty="0"/>
              <a:t> last</a:t>
            </a:r>
          </a:p>
          <a:p>
            <a:pPr marL="176213" indent="-176213">
              <a:lnSpc>
                <a:spcPct val="110000"/>
              </a:lnSpc>
              <a:spcBef>
                <a:spcPts val="300"/>
              </a:spcBef>
            </a:pPr>
            <a:r>
              <a:rPr lang="et-EE" sz="2000" dirty="0"/>
              <a:t>Põhikooli eksamite valla keskmine tulemus matemaatikas ja eesti keeles vähemalt </a:t>
            </a:r>
            <a:r>
              <a:rPr lang="et-EE" sz="2000" dirty="0">
                <a:solidFill>
                  <a:srgbClr val="00B0F0"/>
                </a:solidFill>
              </a:rPr>
              <a:t>110%</a:t>
            </a:r>
            <a:r>
              <a:rPr lang="et-EE" sz="2000" dirty="0"/>
              <a:t> Eesti keskmisest</a:t>
            </a:r>
          </a:p>
          <a:p>
            <a:pPr marL="176213" indent="-176213">
              <a:lnSpc>
                <a:spcPct val="110000"/>
              </a:lnSpc>
              <a:spcBef>
                <a:spcPts val="300"/>
              </a:spcBef>
            </a:pPr>
            <a:r>
              <a:rPr lang="et-EE" sz="2000" dirty="0"/>
              <a:t>Keskhariduse omandanute osakaal 4 aastat peale põhikooli lõpetamist vähemalt </a:t>
            </a:r>
            <a:r>
              <a:rPr lang="et-EE" sz="2000" dirty="0">
                <a:solidFill>
                  <a:srgbClr val="00B0F0"/>
                </a:solidFill>
              </a:rPr>
              <a:t>80% </a:t>
            </a:r>
            <a:r>
              <a:rPr lang="et-EE" sz="2000" dirty="0"/>
              <a:t>või keskhariduse või põhikooli järgse kutsehariduse omandamine vähemalt </a:t>
            </a:r>
            <a:r>
              <a:rPr lang="et-EE" sz="2000" dirty="0">
                <a:solidFill>
                  <a:srgbClr val="00B0F0"/>
                </a:solidFill>
              </a:rPr>
              <a:t>95%</a:t>
            </a:r>
            <a:r>
              <a:rPr lang="et-EE" sz="2000" dirty="0"/>
              <a:t> </a:t>
            </a:r>
          </a:p>
          <a:p>
            <a:pPr marL="176213" indent="-176213">
              <a:lnSpc>
                <a:spcPct val="110000"/>
              </a:lnSpc>
              <a:spcBef>
                <a:spcPts val="300"/>
              </a:spcBef>
            </a:pPr>
            <a:r>
              <a:rPr lang="et-EE" sz="2000" dirty="0"/>
              <a:t>39-aastaste ja nooremate õpetajate osakaal põhihariduses vähemalt </a:t>
            </a:r>
            <a:r>
              <a:rPr lang="et-EE" sz="2000" dirty="0">
                <a:solidFill>
                  <a:srgbClr val="00B0F0"/>
                </a:solidFill>
              </a:rPr>
              <a:t>25%</a:t>
            </a:r>
          </a:p>
          <a:p>
            <a:pPr marL="176213" indent="-176213">
              <a:lnSpc>
                <a:spcPct val="110000"/>
              </a:lnSpc>
              <a:spcBef>
                <a:spcPts val="300"/>
              </a:spcBef>
            </a:pPr>
            <a:r>
              <a:rPr lang="et-EE" sz="2000" dirty="0"/>
              <a:t>Kvalifikatsiooninõuetele vastavate õpetajate osakaal vähemalt </a:t>
            </a:r>
            <a:r>
              <a:rPr lang="et-EE" sz="2000" dirty="0">
                <a:solidFill>
                  <a:srgbClr val="00B0F0"/>
                </a:solidFill>
              </a:rPr>
              <a:t>90%</a:t>
            </a:r>
            <a:r>
              <a:rPr lang="et-EE" sz="2000" dirty="0"/>
              <a:t> nii koolis kui lasteaias</a:t>
            </a:r>
          </a:p>
          <a:p>
            <a:pPr marL="176213" indent="-176213">
              <a:lnSpc>
                <a:spcPct val="110000"/>
              </a:lnSpc>
              <a:spcBef>
                <a:spcPts val="300"/>
              </a:spcBef>
            </a:pPr>
            <a:r>
              <a:rPr lang="et-EE" sz="2000" dirty="0"/>
              <a:t>Osalemine nö tulevikuerialade huviringides </a:t>
            </a:r>
            <a:r>
              <a:rPr lang="et-EE" sz="2000" i="1" dirty="0">
                <a:solidFill>
                  <a:srgbClr val="00B0F0"/>
                </a:solidFill>
              </a:rPr>
              <a:t>[laste arv sellistes huviringides]</a:t>
            </a:r>
          </a:p>
          <a:p>
            <a:pPr marL="176213" indent="-176213">
              <a:lnSpc>
                <a:spcPct val="110000"/>
              </a:lnSpc>
              <a:spcBef>
                <a:spcPts val="300"/>
              </a:spcBef>
            </a:pPr>
            <a:r>
              <a:rPr lang="et-EE" sz="2000" dirty="0"/>
              <a:t>Kooli maine ja rahulolu kooliga õpilaste, õpetajate ja laste (4. ja 8. klass) hinnangul valla keskmisena vähemalt </a:t>
            </a:r>
            <a:r>
              <a:rPr lang="et-EE" sz="2000" dirty="0">
                <a:solidFill>
                  <a:srgbClr val="00B0F0"/>
                </a:solidFill>
              </a:rPr>
              <a:t>5% </a:t>
            </a:r>
            <a:r>
              <a:rPr lang="et-EE" sz="2000" dirty="0"/>
              <a:t>kõrgem Eesti keskmisest </a:t>
            </a:r>
          </a:p>
          <a:p>
            <a:pPr marL="176213" indent="-176213">
              <a:lnSpc>
                <a:spcPct val="110000"/>
              </a:lnSpc>
              <a:spcBef>
                <a:spcPts val="300"/>
              </a:spcBef>
            </a:pPr>
            <a:r>
              <a:rPr lang="et-EE" sz="2000" dirty="0"/>
              <a:t>Kodulähedase valla kooli maine lasteaia lapsevanemate seas vähemalt </a:t>
            </a:r>
            <a:r>
              <a:rPr lang="et-EE" sz="2000" dirty="0">
                <a:solidFill>
                  <a:srgbClr val="00B0F0"/>
                </a:solidFill>
              </a:rPr>
              <a:t>…</a:t>
            </a:r>
          </a:p>
          <a:p>
            <a:pPr marL="176213" indent="-176213">
              <a:lnSpc>
                <a:spcPct val="110000"/>
              </a:lnSpc>
              <a:spcBef>
                <a:spcPts val="300"/>
              </a:spcBef>
            </a:pPr>
            <a:r>
              <a:rPr lang="et-EE" sz="2000" dirty="0"/>
              <a:t>Õpetajate töörahulolu indeks vähemalt </a:t>
            </a:r>
            <a:r>
              <a:rPr lang="et-EE" sz="2000" dirty="0">
                <a:solidFill>
                  <a:srgbClr val="00B0F0"/>
                </a:solidFill>
              </a:rPr>
              <a:t>…</a:t>
            </a:r>
            <a:r>
              <a:rPr lang="et-EE" sz="2000" dirty="0">
                <a:highlight>
                  <a:srgbClr val="FFFF00"/>
                </a:highlight>
              </a:rPr>
              <a:t> </a:t>
            </a:r>
          </a:p>
          <a:p>
            <a:pPr marL="176213" indent="-176213">
              <a:lnSpc>
                <a:spcPct val="110000"/>
              </a:lnSpc>
              <a:spcBef>
                <a:spcPts val="300"/>
              </a:spcBef>
            </a:pPr>
            <a:r>
              <a:rPr lang="et-EE" sz="2000" spc="-30" dirty="0"/>
              <a:t>Õpetajate keskmine palk vähemalt </a:t>
            </a:r>
            <a:r>
              <a:rPr lang="et-EE" sz="2000" spc="-30" dirty="0">
                <a:solidFill>
                  <a:srgbClr val="00B0F0"/>
                </a:solidFill>
              </a:rPr>
              <a:t>105% </a:t>
            </a:r>
            <a:r>
              <a:rPr lang="et-EE" sz="2000" spc="-30" dirty="0"/>
              <a:t>vastavalt lasteaiaõpetajate ja põhikooliõpetajate keskmisest palgast </a:t>
            </a:r>
            <a:r>
              <a:rPr lang="et-EE" sz="2000" spc="-30" dirty="0">
                <a:solidFill>
                  <a:srgbClr val="00B0F0"/>
                </a:solidFill>
              </a:rPr>
              <a:t>Eestis või Lääne-Virumaal</a:t>
            </a:r>
          </a:p>
          <a:p>
            <a:pPr marL="176213" indent="-176213">
              <a:lnSpc>
                <a:spcPct val="110000"/>
              </a:lnSpc>
              <a:spcBef>
                <a:spcPts val="300"/>
              </a:spcBef>
            </a:pPr>
            <a:r>
              <a:rPr lang="et-EE" sz="2000" dirty="0"/>
              <a:t>Hariduskulude osakaal mitte kõrgem kui </a:t>
            </a:r>
            <a:r>
              <a:rPr lang="et-EE" sz="2000" dirty="0">
                <a:solidFill>
                  <a:srgbClr val="00B0F0"/>
                </a:solidFill>
              </a:rPr>
              <a:t>60%</a:t>
            </a:r>
            <a:r>
              <a:rPr lang="et-EE" sz="2000" dirty="0"/>
              <a:t> ilma investeeringuteta</a:t>
            </a:r>
          </a:p>
          <a:p>
            <a:pPr marL="176213" indent="-176213">
              <a:lnSpc>
                <a:spcPct val="110000"/>
              </a:lnSpc>
              <a:spcBef>
                <a:spcPts val="300"/>
              </a:spcBef>
            </a:pPr>
            <a:r>
              <a:rPr lang="et-EE" sz="2000" dirty="0"/>
              <a:t>Haridusinvesteeringud valla eelarvest 5-aastasel perioodil vähemalt </a:t>
            </a:r>
            <a:r>
              <a:rPr lang="et-EE" sz="2000" dirty="0">
                <a:solidFill>
                  <a:srgbClr val="00B0F0"/>
                </a:solidFill>
              </a:rPr>
              <a:t>…%</a:t>
            </a:r>
          </a:p>
          <a:p>
            <a:pPr marL="176213" indent="-176213">
              <a:lnSpc>
                <a:spcPct val="110000"/>
              </a:lnSpc>
              <a:spcBef>
                <a:spcPts val="300"/>
              </a:spcBef>
            </a:pPr>
            <a:r>
              <a:rPr lang="et-EE" sz="2000" dirty="0"/>
              <a:t>Alushariduse kulud ühe elaniku kohta mitte rohkem kui </a:t>
            </a:r>
            <a:r>
              <a:rPr lang="et-EE" sz="2000" dirty="0">
                <a:solidFill>
                  <a:srgbClr val="00B0F0"/>
                </a:solidFill>
              </a:rPr>
              <a:t>105%</a:t>
            </a:r>
            <a:r>
              <a:rPr lang="et-EE" sz="2000" dirty="0"/>
              <a:t> Eesti keskmisest kõrgem</a:t>
            </a:r>
          </a:p>
          <a:p>
            <a:pPr marL="176213" indent="-176213">
              <a:lnSpc>
                <a:spcPct val="110000"/>
              </a:lnSpc>
              <a:spcBef>
                <a:spcPts val="300"/>
              </a:spcBef>
            </a:pPr>
            <a:r>
              <a:rPr lang="et-EE" sz="2000" dirty="0"/>
              <a:t>Põhihariduse kulud ühe elaniku kohta mitte rohkem kui </a:t>
            </a:r>
            <a:r>
              <a:rPr lang="et-EE" sz="2000" dirty="0">
                <a:solidFill>
                  <a:srgbClr val="00B0F0"/>
                </a:solidFill>
              </a:rPr>
              <a:t>105%</a:t>
            </a:r>
            <a:r>
              <a:rPr lang="et-EE" sz="2000" dirty="0"/>
              <a:t> Eesti keskmisest kõrgem</a:t>
            </a:r>
          </a:p>
          <a:p>
            <a:pPr marL="176213" indent="-176213">
              <a:lnSpc>
                <a:spcPct val="110000"/>
              </a:lnSpc>
              <a:spcBef>
                <a:spcPts val="300"/>
              </a:spcBef>
            </a:pPr>
            <a:r>
              <a:rPr lang="et-EE" sz="2000" dirty="0"/>
              <a:t>Lisarahastuse kaasamine EL fondidest, valla ettevõtjatelt vm vähemalt </a:t>
            </a:r>
            <a:r>
              <a:rPr lang="et-EE" sz="2000" dirty="0">
                <a:solidFill>
                  <a:srgbClr val="00B0F0"/>
                </a:solidFill>
              </a:rPr>
              <a:t>…%</a:t>
            </a:r>
            <a:r>
              <a:rPr lang="et-EE" sz="2000" dirty="0"/>
              <a:t> valla hariduseelarvest</a:t>
            </a:r>
          </a:p>
        </p:txBody>
      </p:sp>
      <p:cxnSp>
        <p:nvCxnSpPr>
          <p:cNvPr id="5" name="Straight Connector 4">
            <a:extLst>
              <a:ext uri="{FF2B5EF4-FFF2-40B4-BE49-F238E27FC236}">
                <a16:creationId xmlns:a16="http://schemas.microsoft.com/office/drawing/2014/main" id="{A7A9DC10-6D98-7CA0-FED8-02F2C4CBBF7A}"/>
              </a:ext>
            </a:extLst>
          </p:cNvPr>
          <p:cNvCxnSpPr>
            <a:cxnSpLocks/>
          </p:cNvCxnSpPr>
          <p:nvPr/>
        </p:nvCxnSpPr>
        <p:spPr>
          <a:xfrm>
            <a:off x="18504" y="701964"/>
            <a:ext cx="121920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8AF5324-2CC9-496B-F3EE-85270B15F631}"/>
              </a:ext>
            </a:extLst>
          </p:cNvPr>
          <p:cNvCxnSpPr>
            <a:cxnSpLocks/>
          </p:cNvCxnSpPr>
          <p:nvPr/>
        </p:nvCxnSpPr>
        <p:spPr>
          <a:xfrm>
            <a:off x="18503" y="4929234"/>
            <a:ext cx="121920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D9534B3-DD6D-7694-93E5-F77C635651BA}"/>
              </a:ext>
            </a:extLst>
          </p:cNvPr>
          <p:cNvCxnSpPr>
            <a:cxnSpLocks/>
          </p:cNvCxnSpPr>
          <p:nvPr/>
        </p:nvCxnSpPr>
        <p:spPr>
          <a:xfrm>
            <a:off x="-27710" y="2312089"/>
            <a:ext cx="121920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41E0E15-1FC0-8571-B799-E22CA9241B12}"/>
              </a:ext>
            </a:extLst>
          </p:cNvPr>
          <p:cNvCxnSpPr>
            <a:cxnSpLocks/>
          </p:cNvCxnSpPr>
          <p:nvPr/>
        </p:nvCxnSpPr>
        <p:spPr>
          <a:xfrm>
            <a:off x="-13706" y="3895573"/>
            <a:ext cx="121920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6F048867-8807-7411-10F3-139D048E7A4F}"/>
              </a:ext>
            </a:extLst>
          </p:cNvPr>
          <p:cNvSpPr txBox="1"/>
          <p:nvPr/>
        </p:nvSpPr>
        <p:spPr>
          <a:xfrm rot="16200000">
            <a:off x="-592637" y="5612771"/>
            <a:ext cx="1736436" cy="276999"/>
          </a:xfrm>
          <a:prstGeom prst="rect">
            <a:avLst/>
          </a:prstGeom>
          <a:noFill/>
        </p:spPr>
        <p:txBody>
          <a:bodyPr wrap="square" rtlCol="0">
            <a:spAutoFit/>
          </a:bodyPr>
          <a:lstStyle/>
          <a:p>
            <a:pPr algn="ctr"/>
            <a:r>
              <a:rPr lang="et-EE" sz="1200" b="1" dirty="0"/>
              <a:t>FINANTSNÄITAJAD</a:t>
            </a:r>
          </a:p>
        </p:txBody>
      </p:sp>
      <p:sp>
        <p:nvSpPr>
          <p:cNvPr id="12" name="TextBox 11">
            <a:extLst>
              <a:ext uri="{FF2B5EF4-FFF2-40B4-BE49-F238E27FC236}">
                <a16:creationId xmlns:a16="http://schemas.microsoft.com/office/drawing/2014/main" id="{FC5D04EF-8CB3-F8B4-627E-802C1890BA43}"/>
              </a:ext>
            </a:extLst>
          </p:cNvPr>
          <p:cNvSpPr txBox="1"/>
          <p:nvPr/>
        </p:nvSpPr>
        <p:spPr>
          <a:xfrm rot="16200000">
            <a:off x="-302448" y="4421957"/>
            <a:ext cx="1122222" cy="276999"/>
          </a:xfrm>
          <a:prstGeom prst="rect">
            <a:avLst/>
          </a:prstGeom>
          <a:noFill/>
        </p:spPr>
        <p:txBody>
          <a:bodyPr wrap="square" rtlCol="0">
            <a:spAutoFit/>
          </a:bodyPr>
          <a:lstStyle/>
          <a:p>
            <a:pPr algn="ctr"/>
            <a:r>
              <a:rPr lang="et-EE" sz="1200" b="1" dirty="0"/>
              <a:t>MAINE</a:t>
            </a:r>
          </a:p>
        </p:txBody>
      </p:sp>
      <p:sp>
        <p:nvSpPr>
          <p:cNvPr id="13" name="TextBox 12">
            <a:extLst>
              <a:ext uri="{FF2B5EF4-FFF2-40B4-BE49-F238E27FC236}">
                <a16:creationId xmlns:a16="http://schemas.microsoft.com/office/drawing/2014/main" id="{D9B5F2FB-09DF-32C9-BF83-A0F8C5C4B9BA}"/>
              </a:ext>
            </a:extLst>
          </p:cNvPr>
          <p:cNvSpPr txBox="1"/>
          <p:nvPr/>
        </p:nvSpPr>
        <p:spPr>
          <a:xfrm rot="16200000">
            <a:off x="-639664" y="2984333"/>
            <a:ext cx="1778002" cy="276999"/>
          </a:xfrm>
          <a:prstGeom prst="rect">
            <a:avLst/>
          </a:prstGeom>
          <a:noFill/>
        </p:spPr>
        <p:txBody>
          <a:bodyPr wrap="square" rtlCol="0">
            <a:spAutoFit/>
          </a:bodyPr>
          <a:lstStyle/>
          <a:p>
            <a:pPr algn="ctr"/>
            <a:r>
              <a:rPr lang="et-EE" sz="1200" b="1" dirty="0"/>
              <a:t>KVALITEET</a:t>
            </a:r>
          </a:p>
        </p:txBody>
      </p:sp>
      <p:sp>
        <p:nvSpPr>
          <p:cNvPr id="14" name="TextBox 13">
            <a:extLst>
              <a:ext uri="{FF2B5EF4-FFF2-40B4-BE49-F238E27FC236}">
                <a16:creationId xmlns:a16="http://schemas.microsoft.com/office/drawing/2014/main" id="{0215DA04-FA6E-9525-D505-24425B6B2E7A}"/>
              </a:ext>
            </a:extLst>
          </p:cNvPr>
          <p:cNvSpPr txBox="1"/>
          <p:nvPr/>
        </p:nvSpPr>
        <p:spPr>
          <a:xfrm rot="16200000">
            <a:off x="-519592" y="1229201"/>
            <a:ext cx="1537857" cy="461665"/>
          </a:xfrm>
          <a:prstGeom prst="rect">
            <a:avLst/>
          </a:prstGeom>
          <a:noFill/>
        </p:spPr>
        <p:txBody>
          <a:bodyPr wrap="square" lIns="36000" rIns="36000" rtlCol="0">
            <a:spAutoFit/>
          </a:bodyPr>
          <a:lstStyle/>
          <a:p>
            <a:pPr algn="ctr"/>
            <a:r>
              <a:rPr lang="et-EE" sz="1200" b="1" dirty="0"/>
              <a:t>TULEMUSLIK HARIDUSKORRALDUS</a:t>
            </a:r>
          </a:p>
        </p:txBody>
      </p:sp>
    </p:spTree>
    <p:extLst>
      <p:ext uri="{BB962C8B-B14F-4D97-AF65-F5344CB8AC3E}">
        <p14:creationId xmlns:p14="http://schemas.microsoft.com/office/powerpoint/2010/main" val="2551434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5">
            <a:extLst>
              <a:ext uri="{FF2B5EF4-FFF2-40B4-BE49-F238E27FC236}">
                <a16:creationId xmlns:a16="http://schemas.microsoft.com/office/drawing/2014/main" id="{862FDF4D-324D-3F15-75E7-7A68CC16A577}"/>
              </a:ext>
            </a:extLst>
          </p:cNvPr>
          <p:cNvGraphicFramePr>
            <a:graphicFrameLocks noGrp="1"/>
          </p:cNvGraphicFramePr>
          <p:nvPr>
            <p:extLst>
              <p:ext uri="{D42A27DB-BD31-4B8C-83A1-F6EECF244321}">
                <p14:modId xmlns:p14="http://schemas.microsoft.com/office/powerpoint/2010/main" val="842896452"/>
              </p:ext>
            </p:extLst>
          </p:nvPr>
        </p:nvGraphicFramePr>
        <p:xfrm>
          <a:off x="110835" y="618837"/>
          <a:ext cx="11952000" cy="6155831"/>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4133232687"/>
                    </a:ext>
                  </a:extLst>
                </a:gridCol>
                <a:gridCol w="5904000">
                  <a:extLst>
                    <a:ext uri="{9D8B030D-6E8A-4147-A177-3AD203B41FA5}">
                      <a16:colId xmlns:a16="http://schemas.microsoft.com/office/drawing/2014/main" val="1936829133"/>
                    </a:ext>
                  </a:extLst>
                </a:gridCol>
                <a:gridCol w="1404000">
                  <a:extLst>
                    <a:ext uri="{9D8B030D-6E8A-4147-A177-3AD203B41FA5}">
                      <a16:colId xmlns:a16="http://schemas.microsoft.com/office/drawing/2014/main" val="1517455138"/>
                    </a:ext>
                  </a:extLst>
                </a:gridCol>
                <a:gridCol w="1404000">
                  <a:extLst>
                    <a:ext uri="{9D8B030D-6E8A-4147-A177-3AD203B41FA5}">
                      <a16:colId xmlns:a16="http://schemas.microsoft.com/office/drawing/2014/main" val="3573863069"/>
                    </a:ext>
                  </a:extLst>
                </a:gridCol>
                <a:gridCol w="1404000">
                  <a:extLst>
                    <a:ext uri="{9D8B030D-6E8A-4147-A177-3AD203B41FA5}">
                      <a16:colId xmlns:a16="http://schemas.microsoft.com/office/drawing/2014/main" val="413019093"/>
                    </a:ext>
                  </a:extLst>
                </a:gridCol>
                <a:gridCol w="1404000">
                  <a:extLst>
                    <a:ext uri="{9D8B030D-6E8A-4147-A177-3AD203B41FA5}">
                      <a16:colId xmlns:a16="http://schemas.microsoft.com/office/drawing/2014/main" val="4231691249"/>
                    </a:ext>
                  </a:extLst>
                </a:gridCol>
              </a:tblGrid>
              <a:tr h="306000">
                <a:tc>
                  <a:txBody>
                    <a:bodyPr/>
                    <a:lstStyle/>
                    <a:p>
                      <a:pPr>
                        <a:lnSpc>
                          <a:spcPct val="80000"/>
                        </a:lnSpc>
                      </a:pPr>
                      <a:endParaRPr lang="et-EE" sz="1400" b="1" dirty="0"/>
                    </a:p>
                  </a:txBody>
                  <a:tcPr marL="36000" marR="36000" marT="18000" marB="18000" anchor="ctr">
                    <a:lnL w="190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80000"/>
                        </a:lnSpc>
                      </a:pPr>
                      <a:r>
                        <a:rPr lang="et-EE" sz="1400" b="1" dirty="0"/>
                        <a:t>Mõõdik</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80000"/>
                        </a:lnSpc>
                      </a:pPr>
                      <a:r>
                        <a:rPr lang="et-EE" sz="1200" b="1" dirty="0"/>
                        <a:t>Nii nagu seni</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80000"/>
                        </a:lnSpc>
                      </a:pPr>
                      <a:r>
                        <a:rPr lang="et-EE" sz="1200" b="1" dirty="0"/>
                        <a:t>Lasila-Veltsi algkool-lasteaed</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marL="0" algn="ctr" defTabSz="914400" rtl="0" eaLnBrk="1" latinLnBrk="0" hangingPunct="1">
                        <a:lnSpc>
                          <a:spcPct val="80000"/>
                        </a:lnSpc>
                      </a:pPr>
                      <a:r>
                        <a:rPr lang="et-EE" sz="1200" b="1" kern="1200" dirty="0">
                          <a:solidFill>
                            <a:schemeClr val="tx1"/>
                          </a:solidFill>
                          <a:latin typeface="+mn-lt"/>
                          <a:ea typeface="+mn-ea"/>
                          <a:cs typeface="+mn-cs"/>
                        </a:rPr>
                        <a:t>Lasila ja Veltsi kooliosa sulgemine</a:t>
                      </a:r>
                    </a:p>
                  </a:txBody>
                  <a:tcPr marL="36000" marR="36000" marT="18000" marB="18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marL="0" algn="ctr" defTabSz="914400" rtl="0" eaLnBrk="1" latinLnBrk="0" hangingPunct="1">
                        <a:lnSpc>
                          <a:spcPct val="80000"/>
                        </a:lnSpc>
                      </a:pPr>
                      <a:r>
                        <a:rPr lang="et-EE" sz="1200" b="1" kern="1200" dirty="0">
                          <a:solidFill>
                            <a:schemeClr val="tx1"/>
                          </a:solidFill>
                          <a:latin typeface="+mn-lt"/>
                          <a:ea typeface="+mn-ea"/>
                          <a:cs typeface="+mn-cs"/>
                        </a:rPr>
                        <a:t>Valla põhikool ja lasteaed</a:t>
                      </a:r>
                    </a:p>
                  </a:txBody>
                  <a:tcPr marL="36000" marR="36000" marT="18000" marB="18000">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21911885"/>
                  </a:ext>
                </a:extLst>
              </a:tr>
              <a:tr h="306000">
                <a:tc rowSpan="5">
                  <a:txBody>
                    <a:bodyPr/>
                    <a:lstStyle/>
                    <a:p>
                      <a:pPr marL="0" marR="0" lvl="0" indent="0" algn="l" defTabSz="914400" rtl="0" eaLnBrk="1" fontAlgn="auto" latinLnBrk="0" hangingPunct="1">
                        <a:lnSpc>
                          <a:spcPct val="80000"/>
                        </a:lnSpc>
                        <a:spcBef>
                          <a:spcPts val="0"/>
                        </a:spcBef>
                        <a:spcAft>
                          <a:spcPts val="0"/>
                        </a:spcAft>
                        <a:buClrTx/>
                        <a:buSzTx/>
                        <a:buFontTx/>
                        <a:buNone/>
                        <a:tabLst/>
                        <a:defRPr/>
                      </a:pPr>
                      <a:endParaRPr lang="et-EE" sz="1100" kern="1200" dirty="0">
                        <a:solidFill>
                          <a:schemeClr val="tx1"/>
                        </a:solidFill>
                        <a:latin typeface="+mn-lt"/>
                        <a:ea typeface="+mn-ea"/>
                        <a:cs typeface="+mn-cs"/>
                      </a:endParaRPr>
                    </a:p>
                  </a:txBody>
                  <a:tcPr marL="36000" marR="36000" marT="18000" marB="18000" anchor="ctr">
                    <a:lnL w="190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t-EE" sz="1100" kern="1200" noProof="0">
                          <a:solidFill>
                            <a:schemeClr val="tx1"/>
                          </a:solidFill>
                          <a:latin typeface="+mn-lt"/>
                          <a:ea typeface="+mn-ea"/>
                          <a:cs typeface="+mn-cs"/>
                        </a:rPr>
                        <a:t>Valla üldhariduskoolide õpilaste arv on vähemalt 100% koolidest mitte kaugemal kui 5 kilomeetrit elavate kooliealiste laste arvust</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algn="ctr" defTabSz="914400" rtl="0" eaLnBrk="1" latinLnBrk="0" hangingPunct="1"/>
                      <a:r>
                        <a:rPr lang="et-EE" sz="1200" kern="1200" dirty="0">
                          <a:solidFill>
                            <a:schemeClr val="tx1"/>
                          </a:solidFill>
                          <a:latin typeface="+mn-lt"/>
                          <a:ea typeface="+mn-ea"/>
                          <a:cs typeface="+mn-cs"/>
                        </a:rPr>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448209127"/>
                  </a:ext>
                </a:extLst>
              </a:tr>
              <a:tr h="306000">
                <a:tc vMerge="1">
                  <a:txBody>
                    <a:bodyPr/>
                    <a:lstStyle/>
                    <a:p>
                      <a:pPr marL="0" algn="l" defTabSz="914400" rtl="0" eaLnBrk="1" latinLnBrk="0" hangingPunct="1">
                        <a:lnSpc>
                          <a:spcPct val="80000"/>
                        </a:lnSpc>
                      </a:pPr>
                      <a:endParaRPr lang="et-EE" sz="1100" kern="1200" dirty="0">
                        <a:solidFill>
                          <a:schemeClr val="tx1"/>
                        </a:solidFill>
                        <a:latin typeface="+mn-lt"/>
                        <a:ea typeface="+mn-ea"/>
                        <a:cs typeface="+mn-cs"/>
                      </a:endParaRPr>
                    </a:p>
                  </a:txBody>
                  <a:tcPr marL="36000" marR="36000" marT="18000" marB="18000" anchor="ct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Valla (munitsipaal)lasteaedades käivate laste arv vähemalt 100% lasteaiast mitte kaugemal kui 5 kilomeetrit elavate 1-6 aastaste laste arv</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602657819"/>
                  </a:ext>
                </a:extLst>
              </a:tr>
              <a:tr h="306000">
                <a:tc vMerge="1">
                  <a:txBody>
                    <a:bodyPr/>
                    <a:lstStyle/>
                    <a:p>
                      <a:pPr marL="0" algn="l" defTabSz="914400" rtl="0" eaLnBrk="1" latinLnBrk="0" hangingPunct="1">
                        <a:lnSpc>
                          <a:spcPct val="80000"/>
                        </a:lnSpc>
                      </a:pPr>
                      <a:endParaRPr lang="et-EE" sz="1100" kern="1200" dirty="0">
                        <a:solidFill>
                          <a:schemeClr val="tx1"/>
                        </a:solidFill>
                        <a:latin typeface="+mn-lt"/>
                        <a:ea typeface="+mn-ea"/>
                        <a:cs typeface="+mn-cs"/>
                      </a:endParaRPr>
                    </a:p>
                  </a:txBody>
                  <a:tcPr marL="36000" marR="36000" marT="18000" marB="18000" anchor="ct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Võib seada ka eraldi eesmärgid väljastpoolt koduvalda laste toomiseks lasteaedadesse ja koolidesse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662085320"/>
                  </a:ext>
                </a:extLst>
              </a:tr>
              <a:tr h="306000">
                <a:tc vMerge="1">
                  <a:txBody>
                    <a:bodyPr/>
                    <a:lstStyle/>
                    <a:p>
                      <a:pPr marL="0" algn="l" defTabSz="914400" rtl="0" eaLnBrk="1" latinLnBrk="0" hangingPunct="1">
                        <a:lnSpc>
                          <a:spcPct val="80000"/>
                        </a:lnSpc>
                      </a:pPr>
                      <a:endParaRPr lang="fi-FI" sz="1100" kern="1200" dirty="0">
                        <a:solidFill>
                          <a:schemeClr val="tx1"/>
                        </a:solidFill>
                        <a:latin typeface="+mn-lt"/>
                        <a:ea typeface="+mn-ea"/>
                        <a:cs typeface="+mn-cs"/>
                      </a:endParaRPr>
                    </a:p>
                  </a:txBody>
                  <a:tcPr marL="36000" marR="36000" marT="18000" marB="18000" anchor="ct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Üldhariduskoolides ühe õpetaja ametikohta kohta vähemalt 10 last</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Määramatu</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03123481"/>
                  </a:ext>
                </a:extLst>
              </a:tr>
              <a:tr h="306000">
                <a:tc vMerge="1">
                  <a:txBody>
                    <a:bodyPr/>
                    <a:lstStyle/>
                    <a:p>
                      <a:pPr marL="0" algn="l" defTabSz="914400" rtl="0" eaLnBrk="1" latinLnBrk="0" hangingPunct="1">
                        <a:lnSpc>
                          <a:spcPct val="80000"/>
                        </a:lnSpc>
                      </a:pPr>
                      <a:endParaRPr lang="fi-FI" sz="1100" kern="1200" dirty="0">
                        <a:solidFill>
                          <a:schemeClr val="tx1"/>
                        </a:solidFill>
                        <a:latin typeface="+mn-lt"/>
                        <a:ea typeface="+mn-ea"/>
                        <a:cs typeface="+mn-cs"/>
                      </a:endParaRPr>
                    </a:p>
                  </a:txBody>
                  <a:tcPr marL="36000" marR="36000" marT="18000" marB="18000" anchor="ct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Klassikomplekti täituvus keskmiselt vähemalt 12 last</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Määramatu</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38535688"/>
                  </a:ext>
                </a:extLst>
              </a:tr>
              <a:tr h="306000">
                <a:tc rowSpan="5">
                  <a:txBody>
                    <a:bodyPr/>
                    <a:lstStyle/>
                    <a:p>
                      <a:pPr marL="0" algn="l" defTabSz="914400" rtl="0" eaLnBrk="1" latinLnBrk="0" hangingPunct="1">
                        <a:lnSpc>
                          <a:spcPct val="80000"/>
                        </a:lnSpc>
                      </a:pPr>
                      <a:endParaRPr lang="fi-FI" sz="1100" kern="1200" dirty="0">
                        <a:solidFill>
                          <a:schemeClr val="tx1"/>
                        </a:solidFill>
                        <a:latin typeface="+mn-lt"/>
                        <a:ea typeface="+mn-ea"/>
                        <a:cs typeface="+mn-cs"/>
                      </a:endParaRPr>
                    </a:p>
                  </a:txBody>
                  <a:tcPr marL="36000" marR="36000" marT="18000" marB="18000" anchor="ctr">
                    <a:lnL w="190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Põhikooli eksamite valla keskmine tulemus matemaatikas ja eesti keeles vähemalt 110% Eesti keskmisest</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107891294"/>
                  </a:ext>
                </a:extLst>
              </a:tr>
              <a:tr h="306000">
                <a:tc vMerge="1">
                  <a:txBody>
                    <a:bodyPr/>
                    <a:lstStyle/>
                    <a:p>
                      <a:pPr marL="0" algn="l" defTabSz="914400" rtl="0" eaLnBrk="1" latinLnBrk="0" hangingPunct="1">
                        <a:lnSpc>
                          <a:spcPct val="80000"/>
                        </a:lnSpc>
                      </a:pPr>
                      <a:endParaRPr lang="et-EE" sz="1100" kern="1200" dirty="0">
                        <a:solidFill>
                          <a:schemeClr val="tx1"/>
                        </a:solidFill>
                        <a:latin typeface="+mn-lt"/>
                        <a:ea typeface="+mn-ea"/>
                        <a:cs typeface="+mn-cs"/>
                      </a:endParaRPr>
                    </a:p>
                  </a:txBody>
                  <a:tcPr marL="36000" marR="36000" marT="18000" marB="18000" anchor="ctr">
                    <a:solidFill>
                      <a:schemeClr val="bg1">
                        <a:lumMod val="95000"/>
                      </a:schemeClr>
                    </a:solidFill>
                  </a:tcP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Keskhariduse omandanute osakaal 4 aastat peale põhikooli lõpetamist vähemalt 80% [või keskhariduse või põhikooli järgse kutsehariduse omandamine vähemalt 95%] [mõõta saab alates aastast 2029]</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107750696"/>
                  </a:ext>
                </a:extLst>
              </a:tr>
              <a:tr h="306000">
                <a:tc vMerge="1">
                  <a:txBody>
                    <a:bodyPr/>
                    <a:lstStyle/>
                    <a:p>
                      <a:pPr marL="0" algn="l" defTabSz="914400" rtl="0" eaLnBrk="1" latinLnBrk="0" hangingPunct="1">
                        <a:lnSpc>
                          <a:spcPct val="80000"/>
                        </a:lnSpc>
                      </a:pPr>
                      <a:endParaRPr lang="fi-FI" sz="1100" kern="1200" dirty="0">
                        <a:solidFill>
                          <a:schemeClr val="tx1"/>
                        </a:solidFill>
                        <a:latin typeface="+mn-lt"/>
                        <a:ea typeface="+mn-ea"/>
                        <a:cs typeface="+mn-cs"/>
                      </a:endParaRPr>
                    </a:p>
                  </a:txBody>
                  <a:tcPr marL="36000" marR="36000" marT="18000" marB="18000" anchor="ctr">
                    <a:solidFill>
                      <a:schemeClr val="bg1">
                        <a:lumMod val="95000"/>
                      </a:schemeClr>
                    </a:solidFill>
                  </a:tcP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39-aastaste ja nooremate õpetajate osakaal põhihariduses vähemalt 25%</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0" lang="et-EE" sz="1200" b="0" i="0" u="none" strike="noStrike" kern="1200" cap="none" spc="0" normalizeH="0" baseline="0" noProof="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0" lang="et-EE" sz="1200" b="0" i="0" u="none" strike="noStrike" kern="1200" cap="none" spc="0" normalizeH="0" baseline="0" noProof="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0" lang="et-EE" sz="1200" b="0" i="0" u="none" strike="noStrike" kern="1200" cap="none" spc="0" normalizeH="0" baseline="0" noProof="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0" lang="et-EE" sz="1200" b="0" i="0" u="none" strike="noStrike" kern="1200" cap="none" spc="0" normalizeH="0" baseline="0" noProof="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958146"/>
                  </a:ext>
                </a:extLst>
              </a:tr>
              <a:tr h="306000">
                <a:tc vMerge="1">
                  <a:txBody>
                    <a:bodyPr/>
                    <a:lstStyle/>
                    <a:p>
                      <a:pPr marL="0" algn="l" defTabSz="914400" rtl="0" eaLnBrk="1" latinLnBrk="0" hangingPunct="1">
                        <a:lnSpc>
                          <a:spcPct val="80000"/>
                        </a:lnSpc>
                      </a:pPr>
                      <a:endParaRPr lang="fi-FI" sz="1100" kern="1200" dirty="0">
                        <a:solidFill>
                          <a:schemeClr val="tx1"/>
                        </a:solidFill>
                        <a:latin typeface="+mn-lt"/>
                        <a:ea typeface="+mn-ea"/>
                        <a:cs typeface="+mn-cs"/>
                      </a:endParaRPr>
                    </a:p>
                  </a:txBody>
                  <a:tcPr marL="36000" marR="36000" marT="18000" marB="18000" anchor="ctr">
                    <a:solidFill>
                      <a:schemeClr val="bg1">
                        <a:lumMod val="95000"/>
                      </a:schemeClr>
                    </a:solidFill>
                  </a:tcP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Kvalifikatsiooninõuetele vastavate õpetajate osakaal vähemalt 90% [nii koolis kui lasteaias]</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0" lang="et-EE" sz="1200" b="0" i="0" u="none" strike="noStrike" kern="1200" cap="none" spc="0" normalizeH="0" baseline="0" noProof="0" dirty="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0" lang="et-EE" sz="1200" b="0" i="0" u="none" strike="noStrike" kern="1200" cap="none" spc="0" normalizeH="0" baseline="0" noProof="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0" lang="et-EE" sz="1200" b="0" i="0" u="none" strike="noStrike" kern="1200" cap="none" spc="0" normalizeH="0" baseline="0" noProof="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0" lang="et-EE" sz="1200" b="0" i="0" u="none" strike="noStrike" kern="1200" cap="none" spc="0" normalizeH="0" baseline="0" noProof="0" dirty="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93449250"/>
                  </a:ext>
                </a:extLst>
              </a:tr>
              <a:tr h="306000">
                <a:tc vMerge="1">
                  <a:txBody>
                    <a:bodyPr/>
                    <a:lstStyle/>
                    <a:p>
                      <a:pPr marL="0" algn="l" defTabSz="914400" rtl="0" eaLnBrk="1" latinLnBrk="0" hangingPunct="1">
                        <a:lnSpc>
                          <a:spcPct val="80000"/>
                        </a:lnSpc>
                      </a:pPr>
                      <a:endParaRPr lang="et-EE" sz="1100" kern="1200" dirty="0">
                        <a:solidFill>
                          <a:schemeClr val="tx1"/>
                        </a:solidFill>
                        <a:latin typeface="+mn-lt"/>
                        <a:ea typeface="+mn-ea"/>
                        <a:cs typeface="+mn-cs"/>
                      </a:endParaRPr>
                    </a:p>
                  </a:txBody>
                  <a:tcPr marL="36000" marR="36000" marT="18000" marB="18000" anchor="ctr">
                    <a:solidFill>
                      <a:schemeClr val="bg1">
                        <a:lumMod val="95000"/>
                      </a:schemeClr>
                    </a:solidFill>
                  </a:tcP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Osalemine nõ tulevikuerialade huviringides [läbi mõelda kuidas mõõta]</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97996169"/>
                  </a:ext>
                </a:extLst>
              </a:tr>
              <a:tr h="306000">
                <a:tc rowSpan="3">
                  <a:txBody>
                    <a:bodyPr/>
                    <a:lstStyle/>
                    <a:p>
                      <a:pPr marL="0" algn="l" defTabSz="914400" rtl="0" eaLnBrk="1" latinLnBrk="0" hangingPunct="1">
                        <a:lnSpc>
                          <a:spcPct val="80000"/>
                        </a:lnSpc>
                      </a:pPr>
                      <a:endParaRPr lang="fi-FI" sz="1100" kern="1200" dirty="0">
                        <a:solidFill>
                          <a:schemeClr val="tx1"/>
                        </a:solidFill>
                        <a:latin typeface="+mn-lt"/>
                        <a:ea typeface="+mn-ea"/>
                        <a:cs typeface="+mn-cs"/>
                      </a:endParaRPr>
                    </a:p>
                  </a:txBody>
                  <a:tcPr marL="36000" marR="36000" marT="18000" marB="18000" anchor="ctr">
                    <a:lnL w="190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Kooli maine ja rahulolu kooliga õpilaste, õpetajate ja laste (4. ja 8. klass) hinnangul valla keskmisena vähemalt 5% kõrgem Eesti keskmisest </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666885497"/>
                  </a:ext>
                </a:extLst>
              </a:tr>
              <a:tr h="306000">
                <a:tc vMerge="1">
                  <a:txBody>
                    <a:bodyPr/>
                    <a:lstStyle/>
                    <a:p>
                      <a:pPr marL="0" algn="l" defTabSz="914400" rtl="0" eaLnBrk="1" latinLnBrk="0" hangingPunct="1">
                        <a:lnSpc>
                          <a:spcPct val="80000"/>
                        </a:lnSpc>
                      </a:pPr>
                      <a:endParaRPr lang="fi-FI" sz="1100" kern="1200" dirty="0">
                        <a:solidFill>
                          <a:schemeClr val="tx1"/>
                        </a:solidFill>
                        <a:latin typeface="+mn-lt"/>
                        <a:ea typeface="+mn-ea"/>
                        <a:cs typeface="+mn-cs"/>
                      </a:endParaRPr>
                    </a:p>
                  </a:txBody>
                  <a:tcPr marL="36000" marR="36000" marT="18000" marB="18000" anchor="ct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Kodulähedase valla kooli maine lasteaia lapsevanemate seas vähemalt … [oma küsitlus]</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784394752"/>
                  </a:ext>
                </a:extLst>
              </a:tr>
              <a:tr h="306000">
                <a:tc vMerge="1">
                  <a:txBody>
                    <a:bodyPr/>
                    <a:lstStyle/>
                    <a:p>
                      <a:pPr marL="0" algn="l" defTabSz="914400" rtl="0" eaLnBrk="1" latinLnBrk="0" hangingPunct="1">
                        <a:lnSpc>
                          <a:spcPct val="80000"/>
                        </a:lnSpc>
                      </a:pPr>
                      <a:endParaRPr lang="et-EE" sz="1100" kern="1200" dirty="0">
                        <a:solidFill>
                          <a:schemeClr val="tx1"/>
                        </a:solidFill>
                        <a:latin typeface="+mn-lt"/>
                        <a:ea typeface="+mn-ea"/>
                        <a:cs typeface="+mn-cs"/>
                      </a:endParaRPr>
                    </a:p>
                  </a:txBody>
                  <a:tcPr marL="36000" marR="36000" marT="18000" marB="18000" anchor="ct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Õpetajate töörahulolu indeks vähemalt … [oma küsitlus]</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193242951"/>
                  </a:ext>
                </a:extLst>
              </a:tr>
              <a:tr h="306000">
                <a:tc rowSpan="6">
                  <a:txBody>
                    <a:bodyPr/>
                    <a:lstStyle/>
                    <a:p>
                      <a:pPr marL="0" algn="l" defTabSz="914400" rtl="0" eaLnBrk="1" latinLnBrk="0" hangingPunct="1">
                        <a:lnSpc>
                          <a:spcPct val="80000"/>
                        </a:lnSpc>
                      </a:pPr>
                      <a:endParaRPr lang="et-EE" sz="1100" kern="1200" dirty="0">
                        <a:solidFill>
                          <a:schemeClr val="tx1"/>
                        </a:solidFill>
                        <a:latin typeface="+mn-lt"/>
                        <a:ea typeface="+mn-ea"/>
                        <a:cs typeface="+mn-cs"/>
                      </a:endParaRPr>
                    </a:p>
                  </a:txBody>
                  <a:tcPr marL="36000" marR="36000" marT="18000" marB="18000" anchor="ctr">
                    <a:lnL w="190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Õpetajate keskmine palk vähemalt 105% vastavalt lasteaiaõpetajate ja põhikooliõpetajate keskmisest palgast Eestis või Lääne-Virumaal</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458998186"/>
                  </a:ext>
                </a:extLst>
              </a:tr>
              <a:tr h="306000">
                <a:tc vMerge="1">
                  <a:txBody>
                    <a:bodyPr/>
                    <a:lstStyle/>
                    <a:p>
                      <a:pPr marL="0" algn="l" defTabSz="914400" rtl="0" eaLnBrk="1" latinLnBrk="0" hangingPunct="1">
                        <a:lnSpc>
                          <a:spcPct val="80000"/>
                        </a:lnSpc>
                      </a:pPr>
                      <a:endParaRPr lang="et-EE" sz="1100" kern="1200" dirty="0">
                        <a:solidFill>
                          <a:schemeClr val="tx1"/>
                        </a:solidFill>
                        <a:latin typeface="+mn-lt"/>
                        <a:ea typeface="+mn-ea"/>
                        <a:cs typeface="+mn-cs"/>
                      </a:endParaRPr>
                    </a:p>
                  </a:txBody>
                  <a:tcPr marL="36000" marR="36000" marT="18000" marB="18000" anchor="ctr">
                    <a:solidFill>
                      <a:schemeClr val="bg1">
                        <a:lumMod val="95000"/>
                      </a:schemeClr>
                    </a:solidFill>
                  </a:tcP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Hariduskulude osakaal mitte kõrgem kui 60% ilma investeeringuteta</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261147328"/>
                  </a:ext>
                </a:extLst>
              </a:tr>
              <a:tr h="306000">
                <a:tc vMerge="1">
                  <a:txBody>
                    <a:bodyPr/>
                    <a:lstStyle/>
                    <a:p>
                      <a:pPr marL="0" algn="l" defTabSz="914400" rtl="0" eaLnBrk="1" latinLnBrk="0" hangingPunct="1">
                        <a:lnSpc>
                          <a:spcPct val="80000"/>
                        </a:lnSpc>
                      </a:pPr>
                      <a:endParaRPr lang="et-EE" sz="1100" kern="1200" dirty="0">
                        <a:solidFill>
                          <a:schemeClr val="tx1"/>
                        </a:solidFill>
                        <a:latin typeface="+mn-lt"/>
                        <a:ea typeface="+mn-ea"/>
                        <a:cs typeface="+mn-cs"/>
                      </a:endParaRPr>
                    </a:p>
                  </a:txBody>
                  <a:tcPr marL="36000" marR="36000" marT="18000" marB="18000" anchor="ctr">
                    <a:solidFill>
                      <a:schemeClr val="bg1">
                        <a:lumMod val="95000"/>
                      </a:schemeClr>
                    </a:solidFill>
                  </a:tcP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Haridusinvesteeringud valla eelarvest 5-aastasel perioodil vähemalt …</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0" lang="et-EE" sz="1200" b="0" i="0" u="none" strike="noStrike" kern="1200" cap="none" spc="0" normalizeH="0" baseline="0" noProof="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t-EE" sz="1200" b="0" i="0" u="none" strike="noStrike" kern="1200" cap="none" spc="0" normalizeH="0" baseline="0" noProof="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t-EE" sz="1200" b="0" i="0" u="none" strike="noStrike" kern="1200" cap="none" spc="0" normalizeH="0" baseline="0" noProof="0" dirty="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t-EE" sz="1200" b="0" i="0" u="none" strike="noStrike" kern="1200" cap="none" spc="0" normalizeH="0" baseline="0" noProof="0" dirty="0">
                          <a:ln>
                            <a:noFill/>
                          </a:ln>
                          <a:solidFill>
                            <a:prstClr val="black"/>
                          </a:solidFill>
                          <a:effectLst/>
                          <a:uLnTx/>
                          <a:uFillTx/>
                          <a:latin typeface="Calibri" panose="020F0502020204030204"/>
                          <a:ea typeface="+mn-ea"/>
                          <a:cs typeface="+mn-cs"/>
                        </a:rPr>
                        <a:t>Määramatu</a:t>
                      </a:r>
                      <a:endParaRPr lang="et-EE" sz="1200" dirty="0"/>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5504960"/>
                  </a:ext>
                </a:extLst>
              </a:tr>
              <a:tr h="306000">
                <a:tc vMerge="1">
                  <a:txBody>
                    <a:bodyPr/>
                    <a:lstStyle/>
                    <a:p>
                      <a:pPr marL="0" algn="l" defTabSz="914400" rtl="0" eaLnBrk="1" latinLnBrk="0" hangingPunct="1">
                        <a:lnSpc>
                          <a:spcPct val="80000"/>
                        </a:lnSpc>
                      </a:pPr>
                      <a:endParaRPr lang="et-EE" sz="1100" kern="1200" dirty="0">
                        <a:solidFill>
                          <a:schemeClr val="tx1"/>
                        </a:solidFill>
                        <a:latin typeface="+mn-lt"/>
                        <a:ea typeface="+mn-ea"/>
                        <a:cs typeface="+mn-cs"/>
                      </a:endParaRPr>
                    </a:p>
                  </a:txBody>
                  <a:tcPr marL="36000" marR="36000" marT="18000" marB="18000" anchor="ctr">
                    <a:solidFill>
                      <a:schemeClr val="bg1">
                        <a:lumMod val="95000"/>
                      </a:schemeClr>
                    </a:solidFill>
                  </a:tcP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Alushariduse kulud ühe elaniku kohta mitte rohkem kui x% Eesti keskmisest 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511350330"/>
                  </a:ext>
                </a:extLst>
              </a:tr>
              <a:tr h="306000">
                <a:tc vMerge="1">
                  <a:txBody>
                    <a:bodyPr/>
                    <a:lstStyle/>
                    <a:p>
                      <a:endParaRPr lang="et-EE"/>
                    </a:p>
                  </a:txBody>
                  <a:tcPr/>
                </a:tc>
                <a:tc>
                  <a:txBody>
                    <a:bodyPr/>
                    <a:lstStyle/>
                    <a:p>
                      <a:pPr marL="0" algn="l" defTabSz="914400" rtl="0" eaLnBrk="1" latinLnBrk="0" hangingPunct="1">
                        <a:lnSpc>
                          <a:spcPct val="80000"/>
                        </a:lnSpc>
                      </a:pPr>
                      <a:r>
                        <a:rPr lang="et-EE" sz="1100" kern="1200" noProof="0">
                          <a:solidFill>
                            <a:schemeClr val="tx1"/>
                          </a:solidFill>
                          <a:latin typeface="+mn-lt"/>
                          <a:ea typeface="+mn-ea"/>
                          <a:cs typeface="+mn-cs"/>
                        </a:rPr>
                        <a:t>Põhihariduse kulud ühe elaniku kohta mitte rohkem kui x% Eesti keskmisest 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t-EE" sz="1200" dirty="0"/>
                        <a:t>Madalam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t-EE" sz="1200" dirty="0"/>
                        <a:t>Määramatu</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72001969"/>
                  </a:ext>
                </a:extLst>
              </a:tr>
              <a:tr h="306000">
                <a:tc vMerge="1">
                  <a:txBody>
                    <a:bodyPr/>
                    <a:lstStyle/>
                    <a:p>
                      <a:pPr marL="0" algn="l" defTabSz="914400" rtl="0" eaLnBrk="1" latinLnBrk="0" hangingPunct="1">
                        <a:lnSpc>
                          <a:spcPct val="80000"/>
                        </a:lnSpc>
                      </a:pPr>
                      <a:endParaRPr lang="et-EE" sz="1100" kern="1200" dirty="0">
                        <a:solidFill>
                          <a:schemeClr val="tx1"/>
                        </a:solidFill>
                        <a:latin typeface="+mn-lt"/>
                        <a:ea typeface="+mn-ea"/>
                        <a:cs typeface="+mn-cs"/>
                      </a:endParaRPr>
                    </a:p>
                  </a:txBody>
                  <a:tcPr marL="36000" marR="36000" marT="18000" marB="18000" anchor="ctr">
                    <a:solidFill>
                      <a:schemeClr val="bg1">
                        <a:lumMod val="95000"/>
                      </a:schemeClr>
                    </a:solidFill>
                  </a:tcPr>
                </a:tc>
                <a:tc>
                  <a:txBody>
                    <a:bodyPr/>
                    <a:lstStyle/>
                    <a:p>
                      <a:pPr marL="0" algn="l" defTabSz="914400" rtl="0" eaLnBrk="1" latinLnBrk="0" hangingPunct="1">
                        <a:lnSpc>
                          <a:spcPct val="80000"/>
                        </a:lnSpc>
                      </a:pPr>
                      <a:r>
                        <a:rPr lang="et-EE" sz="1100" kern="1200" noProof="0" dirty="0">
                          <a:solidFill>
                            <a:schemeClr val="tx1"/>
                          </a:solidFill>
                          <a:latin typeface="+mn-lt"/>
                          <a:ea typeface="+mn-ea"/>
                          <a:cs typeface="+mn-cs"/>
                        </a:rPr>
                        <a:t>Lisarahastuse kaasamine EL fondidest, valla ettevõtjatelt vm vähemalt x% valla hariduseelarvest</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Keskmine</a:t>
                      </a:r>
                    </a:p>
                  </a:txBody>
                  <a:tcPr marL="36000" marR="36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t-EE" sz="1200" dirty="0"/>
                        <a:t>Kõrgem</a:t>
                      </a:r>
                    </a:p>
                  </a:txBody>
                  <a:tcPr marL="36000" marR="36000" marT="18000" marB="18000" anchor="ctr">
                    <a:lnL w="952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608346781"/>
                  </a:ext>
                </a:extLst>
              </a:tr>
            </a:tbl>
          </a:graphicData>
        </a:graphic>
      </p:graphicFrame>
      <p:sp>
        <p:nvSpPr>
          <p:cNvPr id="2" name="Title 1">
            <a:extLst>
              <a:ext uri="{FF2B5EF4-FFF2-40B4-BE49-F238E27FC236}">
                <a16:creationId xmlns:a16="http://schemas.microsoft.com/office/drawing/2014/main" id="{E0FBF1D9-18F6-3C94-766F-949B8CD5281E}"/>
              </a:ext>
            </a:extLst>
          </p:cNvPr>
          <p:cNvSpPr>
            <a:spLocks noGrp="1"/>
          </p:cNvSpPr>
          <p:nvPr>
            <p:ph type="title"/>
          </p:nvPr>
        </p:nvSpPr>
        <p:spPr>
          <a:xfrm>
            <a:off x="101506" y="68378"/>
            <a:ext cx="11961329" cy="470910"/>
          </a:xfrm>
        </p:spPr>
        <p:txBody>
          <a:bodyPr lIns="36000" tIns="36000" rIns="36000" bIns="36000">
            <a:noAutofit/>
          </a:bodyPr>
          <a:lstStyle/>
          <a:p>
            <a:r>
              <a:rPr lang="et-EE" sz="3200" spc="-20" dirty="0"/>
              <a:t>Eesmärkide täitmise tõenäosuse pingerida erinevate stsenaariumite korral</a:t>
            </a:r>
            <a:endParaRPr lang="et-EE" sz="3200" spc="-20" dirty="0">
              <a:highlight>
                <a:srgbClr val="FFFF00"/>
              </a:highlight>
            </a:endParaRPr>
          </a:p>
        </p:txBody>
      </p:sp>
      <p:sp>
        <p:nvSpPr>
          <p:cNvPr id="11" name="TextBox 10">
            <a:extLst>
              <a:ext uri="{FF2B5EF4-FFF2-40B4-BE49-F238E27FC236}">
                <a16:creationId xmlns:a16="http://schemas.microsoft.com/office/drawing/2014/main" id="{6F048867-8807-7411-10F3-139D048E7A4F}"/>
              </a:ext>
            </a:extLst>
          </p:cNvPr>
          <p:cNvSpPr txBox="1"/>
          <p:nvPr/>
        </p:nvSpPr>
        <p:spPr>
          <a:xfrm rot="16200000">
            <a:off x="-425939" y="5747817"/>
            <a:ext cx="1516138" cy="276999"/>
          </a:xfrm>
          <a:prstGeom prst="rect">
            <a:avLst/>
          </a:prstGeom>
          <a:noFill/>
        </p:spPr>
        <p:txBody>
          <a:bodyPr wrap="square" rtlCol="0">
            <a:spAutoFit/>
          </a:bodyPr>
          <a:lstStyle/>
          <a:p>
            <a:pPr algn="ctr"/>
            <a:r>
              <a:rPr lang="et-EE" sz="1200" b="1" dirty="0"/>
              <a:t>FINANTSNÄITAJAD</a:t>
            </a:r>
          </a:p>
        </p:txBody>
      </p:sp>
      <p:sp>
        <p:nvSpPr>
          <p:cNvPr id="12" name="TextBox 11">
            <a:extLst>
              <a:ext uri="{FF2B5EF4-FFF2-40B4-BE49-F238E27FC236}">
                <a16:creationId xmlns:a16="http://schemas.microsoft.com/office/drawing/2014/main" id="{FC5D04EF-8CB3-F8B4-627E-802C1890BA43}"/>
              </a:ext>
            </a:extLst>
          </p:cNvPr>
          <p:cNvSpPr txBox="1"/>
          <p:nvPr/>
        </p:nvSpPr>
        <p:spPr>
          <a:xfrm rot="16200000">
            <a:off x="-122550" y="4363792"/>
            <a:ext cx="909786" cy="276999"/>
          </a:xfrm>
          <a:prstGeom prst="rect">
            <a:avLst/>
          </a:prstGeom>
          <a:noFill/>
        </p:spPr>
        <p:txBody>
          <a:bodyPr wrap="square" rtlCol="0">
            <a:spAutoFit/>
          </a:bodyPr>
          <a:lstStyle/>
          <a:p>
            <a:pPr algn="ctr"/>
            <a:r>
              <a:rPr lang="et-EE" sz="1200" b="1" dirty="0"/>
              <a:t>MAINE</a:t>
            </a:r>
          </a:p>
        </p:txBody>
      </p:sp>
      <p:sp>
        <p:nvSpPr>
          <p:cNvPr id="13" name="TextBox 12">
            <a:extLst>
              <a:ext uri="{FF2B5EF4-FFF2-40B4-BE49-F238E27FC236}">
                <a16:creationId xmlns:a16="http://schemas.microsoft.com/office/drawing/2014/main" id="{D9B5F2FB-09DF-32C9-BF83-A0F8C5C4B9BA}"/>
              </a:ext>
            </a:extLst>
          </p:cNvPr>
          <p:cNvSpPr txBox="1"/>
          <p:nvPr/>
        </p:nvSpPr>
        <p:spPr>
          <a:xfrm rot="16200000">
            <a:off x="-436586" y="3139971"/>
            <a:ext cx="1537856" cy="276999"/>
          </a:xfrm>
          <a:prstGeom prst="rect">
            <a:avLst/>
          </a:prstGeom>
          <a:noFill/>
        </p:spPr>
        <p:txBody>
          <a:bodyPr wrap="square" rtlCol="0">
            <a:spAutoFit/>
          </a:bodyPr>
          <a:lstStyle/>
          <a:p>
            <a:pPr algn="ctr"/>
            <a:r>
              <a:rPr lang="et-EE" sz="1200" b="1" dirty="0"/>
              <a:t>KVALITEET</a:t>
            </a:r>
          </a:p>
        </p:txBody>
      </p:sp>
      <p:sp>
        <p:nvSpPr>
          <p:cNvPr id="14" name="TextBox 13">
            <a:extLst>
              <a:ext uri="{FF2B5EF4-FFF2-40B4-BE49-F238E27FC236}">
                <a16:creationId xmlns:a16="http://schemas.microsoft.com/office/drawing/2014/main" id="{0215DA04-FA6E-9525-D505-24425B6B2E7A}"/>
              </a:ext>
            </a:extLst>
          </p:cNvPr>
          <p:cNvSpPr txBox="1"/>
          <p:nvPr/>
        </p:nvSpPr>
        <p:spPr>
          <a:xfrm rot="16200000">
            <a:off x="-436588" y="1509781"/>
            <a:ext cx="1537857" cy="461665"/>
          </a:xfrm>
          <a:prstGeom prst="rect">
            <a:avLst/>
          </a:prstGeom>
          <a:noFill/>
        </p:spPr>
        <p:txBody>
          <a:bodyPr wrap="square" lIns="36000" rIns="36000" rtlCol="0">
            <a:spAutoFit/>
          </a:bodyPr>
          <a:lstStyle/>
          <a:p>
            <a:pPr algn="ctr"/>
            <a:r>
              <a:rPr lang="et-EE" sz="1200" b="1" dirty="0"/>
              <a:t>TULEMUSLIK HARIDUSKORRALDUS</a:t>
            </a:r>
          </a:p>
        </p:txBody>
      </p:sp>
    </p:spTree>
    <p:extLst>
      <p:ext uri="{BB962C8B-B14F-4D97-AF65-F5344CB8AC3E}">
        <p14:creationId xmlns:p14="http://schemas.microsoft.com/office/powerpoint/2010/main" val="686904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0" name="Group 79">
            <a:extLst>
              <a:ext uri="{FF2B5EF4-FFF2-40B4-BE49-F238E27FC236}">
                <a16:creationId xmlns:a16="http://schemas.microsoft.com/office/drawing/2014/main" id="{8A12E6C6-775A-522C-9B0F-95403E648060}"/>
              </a:ext>
            </a:extLst>
          </p:cNvPr>
          <p:cNvGrpSpPr/>
          <p:nvPr/>
        </p:nvGrpSpPr>
        <p:grpSpPr>
          <a:xfrm>
            <a:off x="1930413" y="65283"/>
            <a:ext cx="8319051" cy="7402778"/>
            <a:chOff x="1930413" y="65283"/>
            <a:chExt cx="8319051" cy="7402778"/>
          </a:xfrm>
        </p:grpSpPr>
        <p:grpSp>
          <p:nvGrpSpPr>
            <p:cNvPr id="71" name="Group 70">
              <a:extLst>
                <a:ext uri="{FF2B5EF4-FFF2-40B4-BE49-F238E27FC236}">
                  <a16:creationId xmlns:a16="http://schemas.microsoft.com/office/drawing/2014/main" id="{12E6D6C8-0A5A-1FD1-0CBE-CAB932B92491}"/>
                </a:ext>
              </a:extLst>
            </p:cNvPr>
            <p:cNvGrpSpPr/>
            <p:nvPr/>
          </p:nvGrpSpPr>
          <p:grpSpPr>
            <a:xfrm>
              <a:off x="1930413" y="65283"/>
              <a:ext cx="8319051" cy="7402778"/>
              <a:chOff x="1930413" y="65283"/>
              <a:chExt cx="8319051" cy="7402778"/>
            </a:xfrm>
          </p:grpSpPr>
          <p:grpSp>
            <p:nvGrpSpPr>
              <p:cNvPr id="4" name="Group 3">
                <a:extLst>
                  <a:ext uri="{FF2B5EF4-FFF2-40B4-BE49-F238E27FC236}">
                    <a16:creationId xmlns:a16="http://schemas.microsoft.com/office/drawing/2014/main" id="{309050CC-FE30-F66E-F69E-804BD06F6930}"/>
                  </a:ext>
                </a:extLst>
              </p:cNvPr>
              <p:cNvGrpSpPr/>
              <p:nvPr/>
            </p:nvGrpSpPr>
            <p:grpSpPr>
              <a:xfrm>
                <a:off x="1930413" y="65283"/>
                <a:ext cx="8319051" cy="6696900"/>
                <a:chOff x="2443503" y="139332"/>
                <a:chExt cx="8319051" cy="6696900"/>
              </a:xfrm>
            </p:grpSpPr>
            <p:pic>
              <p:nvPicPr>
                <p:cNvPr id="5" name="Picture 4" descr="Map&#10;&#10;Description automatically generated">
                  <a:extLst>
                    <a:ext uri="{FF2B5EF4-FFF2-40B4-BE49-F238E27FC236}">
                      <a16:creationId xmlns:a16="http://schemas.microsoft.com/office/drawing/2014/main" id="{83DA331A-B5DC-557D-4480-7AEA77A6C8D4}"/>
                    </a:ext>
                  </a:extLst>
                </p:cNvPr>
                <p:cNvPicPr>
                  <a:picLocks noChangeAspect="1"/>
                </p:cNvPicPr>
                <p:nvPr/>
              </p:nvPicPr>
              <p:blipFill rotWithShape="1">
                <a:blip r:embed="rId2">
                  <a:extLst>
                    <a:ext uri="{28A0092B-C50C-407E-A947-70E740481C1C}">
                      <a14:useLocalDpi xmlns:a14="http://schemas.microsoft.com/office/drawing/2010/main" val="0"/>
                    </a:ext>
                  </a:extLst>
                </a:blip>
                <a:srcRect l="15748" t="13058" r="12673" b="5412"/>
                <a:stretch/>
              </p:blipFill>
              <p:spPr>
                <a:xfrm>
                  <a:off x="2443503" y="139332"/>
                  <a:ext cx="8319051" cy="6696900"/>
                </a:xfrm>
                <a:prstGeom prst="rect">
                  <a:avLst/>
                </a:prstGeom>
              </p:spPr>
            </p:pic>
            <p:sp>
              <p:nvSpPr>
                <p:cNvPr id="6" name="TextBox 5">
                  <a:extLst>
                    <a:ext uri="{FF2B5EF4-FFF2-40B4-BE49-F238E27FC236}">
                      <a16:creationId xmlns:a16="http://schemas.microsoft.com/office/drawing/2014/main" id="{3EB5A502-E402-2C5E-4A1F-95C7CA208862}"/>
                    </a:ext>
                  </a:extLst>
                </p:cNvPr>
                <p:cNvSpPr txBox="1"/>
                <p:nvPr/>
              </p:nvSpPr>
              <p:spPr>
                <a:xfrm>
                  <a:off x="8876526" y="2375680"/>
                  <a:ext cx="871970" cy="276999"/>
                </a:xfrm>
                <a:prstGeom prst="rect">
                  <a:avLst/>
                </a:prstGeom>
                <a:noFill/>
              </p:spPr>
              <p:txBody>
                <a:bodyPr wrap="none" rtlCol="0">
                  <a:spAutoFit/>
                </a:bodyPr>
                <a:lstStyle/>
                <a:p>
                  <a:r>
                    <a:rPr lang="et-EE" sz="1200" b="1" dirty="0">
                      <a:solidFill>
                        <a:srgbClr val="2239D2"/>
                      </a:solidFill>
                    </a:rPr>
                    <a:t>ja lasteaed</a:t>
                  </a:r>
                </a:p>
              </p:txBody>
            </p:sp>
          </p:grpSp>
          <p:sp>
            <p:nvSpPr>
              <p:cNvPr id="7" name="Oval 6">
                <a:extLst>
                  <a:ext uri="{FF2B5EF4-FFF2-40B4-BE49-F238E27FC236}">
                    <a16:creationId xmlns:a16="http://schemas.microsoft.com/office/drawing/2014/main" id="{8F7B0DAD-464C-4F7E-D24D-430EC2960572}"/>
                  </a:ext>
                </a:extLst>
              </p:cNvPr>
              <p:cNvSpPr/>
              <p:nvPr/>
            </p:nvSpPr>
            <p:spPr>
              <a:xfrm>
                <a:off x="2992582" y="619298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17</a:t>
                </a:r>
              </a:p>
            </p:txBody>
          </p:sp>
          <p:sp>
            <p:nvSpPr>
              <p:cNvPr id="8" name="Oval 7">
                <a:extLst>
                  <a:ext uri="{FF2B5EF4-FFF2-40B4-BE49-F238E27FC236}">
                    <a16:creationId xmlns:a16="http://schemas.microsoft.com/office/drawing/2014/main" id="{CF83F833-06E1-978E-F9BE-61FD4F752E5D}"/>
                  </a:ext>
                </a:extLst>
              </p:cNvPr>
              <p:cNvSpPr/>
              <p:nvPr/>
            </p:nvSpPr>
            <p:spPr>
              <a:xfrm>
                <a:off x="4991944" y="5036127"/>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11</a:t>
                </a:r>
              </a:p>
            </p:txBody>
          </p:sp>
          <p:sp>
            <p:nvSpPr>
              <p:cNvPr id="9" name="Oval 8">
                <a:extLst>
                  <a:ext uri="{FF2B5EF4-FFF2-40B4-BE49-F238E27FC236}">
                    <a16:creationId xmlns:a16="http://schemas.microsoft.com/office/drawing/2014/main" id="{EA3AC6EC-6256-EDF8-6AEE-B3A7818C53E8}"/>
                  </a:ext>
                </a:extLst>
              </p:cNvPr>
              <p:cNvSpPr/>
              <p:nvPr/>
            </p:nvSpPr>
            <p:spPr>
              <a:xfrm>
                <a:off x="3496963" y="594098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8</a:t>
                </a:r>
              </a:p>
            </p:txBody>
          </p:sp>
          <p:sp>
            <p:nvSpPr>
              <p:cNvPr id="10" name="Oval 9">
                <a:extLst>
                  <a:ext uri="{FF2B5EF4-FFF2-40B4-BE49-F238E27FC236}">
                    <a16:creationId xmlns:a16="http://schemas.microsoft.com/office/drawing/2014/main" id="{D796451D-86FF-62F2-8D67-5097FD289F09}"/>
                  </a:ext>
                </a:extLst>
              </p:cNvPr>
              <p:cNvSpPr/>
              <p:nvPr/>
            </p:nvSpPr>
            <p:spPr>
              <a:xfrm>
                <a:off x="3244582" y="558122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7</a:t>
                </a:r>
              </a:p>
            </p:txBody>
          </p:sp>
          <p:sp>
            <p:nvSpPr>
              <p:cNvPr id="11" name="Oval 10">
                <a:extLst>
                  <a:ext uri="{FF2B5EF4-FFF2-40B4-BE49-F238E27FC236}">
                    <a16:creationId xmlns:a16="http://schemas.microsoft.com/office/drawing/2014/main" id="{BF03DC9B-B7CB-A860-E91E-C0216E82A92F}"/>
                  </a:ext>
                </a:extLst>
              </p:cNvPr>
              <p:cNvSpPr/>
              <p:nvPr/>
            </p:nvSpPr>
            <p:spPr>
              <a:xfrm>
                <a:off x="4334768" y="590542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5</a:t>
                </a:r>
              </a:p>
            </p:txBody>
          </p:sp>
          <p:sp>
            <p:nvSpPr>
              <p:cNvPr id="12" name="Oval 11">
                <a:extLst>
                  <a:ext uri="{FF2B5EF4-FFF2-40B4-BE49-F238E27FC236}">
                    <a16:creationId xmlns:a16="http://schemas.microsoft.com/office/drawing/2014/main" id="{ED700CA9-DE11-D9C0-F536-D63A7F19D3E8}"/>
                  </a:ext>
                </a:extLst>
              </p:cNvPr>
              <p:cNvSpPr/>
              <p:nvPr/>
            </p:nvSpPr>
            <p:spPr>
              <a:xfrm>
                <a:off x="3845678" y="22621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22</a:t>
                </a:r>
              </a:p>
            </p:txBody>
          </p:sp>
          <p:sp>
            <p:nvSpPr>
              <p:cNvPr id="13" name="Oval 12">
                <a:extLst>
                  <a:ext uri="{FF2B5EF4-FFF2-40B4-BE49-F238E27FC236}">
                    <a16:creationId xmlns:a16="http://schemas.microsoft.com/office/drawing/2014/main" id="{5FA215D2-8BB3-59D6-DCE7-9FCE8334EDAD}"/>
                  </a:ext>
                </a:extLst>
              </p:cNvPr>
              <p:cNvSpPr/>
              <p:nvPr/>
            </p:nvSpPr>
            <p:spPr>
              <a:xfrm>
                <a:off x="4891117" y="4346863"/>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23</a:t>
                </a:r>
              </a:p>
            </p:txBody>
          </p:sp>
          <p:sp>
            <p:nvSpPr>
              <p:cNvPr id="15" name="Oval 14">
                <a:extLst>
                  <a:ext uri="{FF2B5EF4-FFF2-40B4-BE49-F238E27FC236}">
                    <a16:creationId xmlns:a16="http://schemas.microsoft.com/office/drawing/2014/main" id="{C388D526-DCF1-A162-79C3-98F80B6FB1BD}"/>
                  </a:ext>
                </a:extLst>
              </p:cNvPr>
              <p:cNvSpPr/>
              <p:nvPr/>
            </p:nvSpPr>
            <p:spPr>
              <a:xfrm>
                <a:off x="4876636" y="3051000"/>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13</a:t>
                </a:r>
              </a:p>
            </p:txBody>
          </p:sp>
          <p:sp>
            <p:nvSpPr>
              <p:cNvPr id="16" name="Oval 15">
                <a:extLst>
                  <a:ext uri="{FF2B5EF4-FFF2-40B4-BE49-F238E27FC236}">
                    <a16:creationId xmlns:a16="http://schemas.microsoft.com/office/drawing/2014/main" id="{4BEFEFF3-5290-5DA2-A0EB-BFE6581D571C}"/>
                  </a:ext>
                </a:extLst>
              </p:cNvPr>
              <p:cNvSpPr/>
              <p:nvPr/>
            </p:nvSpPr>
            <p:spPr>
              <a:xfrm>
                <a:off x="4552690" y="26526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20</a:t>
                </a:r>
              </a:p>
            </p:txBody>
          </p:sp>
          <p:sp>
            <p:nvSpPr>
              <p:cNvPr id="17" name="Oval 16">
                <a:extLst>
                  <a:ext uri="{FF2B5EF4-FFF2-40B4-BE49-F238E27FC236}">
                    <a16:creationId xmlns:a16="http://schemas.microsoft.com/office/drawing/2014/main" id="{00F71555-1403-B159-A02B-76C4283FF887}"/>
                  </a:ext>
                </a:extLst>
              </p:cNvPr>
              <p:cNvSpPr/>
              <p:nvPr/>
            </p:nvSpPr>
            <p:spPr>
              <a:xfrm>
                <a:off x="4142922" y="26137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18" name="Oval 17">
                <a:extLst>
                  <a:ext uri="{FF2B5EF4-FFF2-40B4-BE49-F238E27FC236}">
                    <a16:creationId xmlns:a16="http://schemas.microsoft.com/office/drawing/2014/main" id="{AB563B10-4C3C-0805-D0BF-365F2ED2C293}"/>
                  </a:ext>
                </a:extLst>
              </p:cNvPr>
              <p:cNvSpPr/>
              <p:nvPr/>
            </p:nvSpPr>
            <p:spPr>
              <a:xfrm>
                <a:off x="4639117" y="3300613"/>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19" name="Oval 18">
                <a:extLst>
                  <a:ext uri="{FF2B5EF4-FFF2-40B4-BE49-F238E27FC236}">
                    <a16:creationId xmlns:a16="http://schemas.microsoft.com/office/drawing/2014/main" id="{185F7BDE-6900-0004-3627-23EFFBBE8087}"/>
                  </a:ext>
                </a:extLst>
              </p:cNvPr>
              <p:cNvSpPr/>
              <p:nvPr/>
            </p:nvSpPr>
            <p:spPr>
              <a:xfrm>
                <a:off x="4007494" y="24379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4</a:t>
                </a:r>
              </a:p>
            </p:txBody>
          </p:sp>
          <p:sp>
            <p:nvSpPr>
              <p:cNvPr id="20" name="Oval 19">
                <a:extLst>
                  <a:ext uri="{FF2B5EF4-FFF2-40B4-BE49-F238E27FC236}">
                    <a16:creationId xmlns:a16="http://schemas.microsoft.com/office/drawing/2014/main" id="{093EDEAF-18DF-9A9C-7DF9-59E344AD966B}"/>
                  </a:ext>
                </a:extLst>
              </p:cNvPr>
              <p:cNvSpPr/>
              <p:nvPr/>
            </p:nvSpPr>
            <p:spPr>
              <a:xfrm>
                <a:off x="4362603" y="413700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42</a:t>
                </a:r>
              </a:p>
            </p:txBody>
          </p:sp>
          <p:sp>
            <p:nvSpPr>
              <p:cNvPr id="21" name="Oval 20">
                <a:extLst>
                  <a:ext uri="{FF2B5EF4-FFF2-40B4-BE49-F238E27FC236}">
                    <a16:creationId xmlns:a16="http://schemas.microsoft.com/office/drawing/2014/main" id="{62C48B07-E65C-3545-71AA-8CD87E2EC3E9}"/>
                  </a:ext>
                </a:extLst>
              </p:cNvPr>
              <p:cNvSpPr/>
              <p:nvPr/>
            </p:nvSpPr>
            <p:spPr>
              <a:xfrm>
                <a:off x="4876636" y="3927724"/>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16</a:t>
                </a:r>
              </a:p>
            </p:txBody>
          </p:sp>
          <p:sp>
            <p:nvSpPr>
              <p:cNvPr id="22" name="Oval 21">
                <a:extLst>
                  <a:ext uri="{FF2B5EF4-FFF2-40B4-BE49-F238E27FC236}">
                    <a16:creationId xmlns:a16="http://schemas.microsoft.com/office/drawing/2014/main" id="{C0C3A872-C038-F8F3-BE58-AC50154D73EF}"/>
                  </a:ext>
                </a:extLst>
              </p:cNvPr>
              <p:cNvSpPr/>
              <p:nvPr/>
            </p:nvSpPr>
            <p:spPr>
              <a:xfrm>
                <a:off x="3755494" y="438900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9</a:t>
                </a:r>
              </a:p>
            </p:txBody>
          </p:sp>
          <p:sp>
            <p:nvSpPr>
              <p:cNvPr id="23" name="Oval 22">
                <a:extLst>
                  <a:ext uri="{FF2B5EF4-FFF2-40B4-BE49-F238E27FC236}">
                    <a16:creationId xmlns:a16="http://schemas.microsoft.com/office/drawing/2014/main" id="{7CA8C064-3238-07A1-7F45-0CFC2170516D}"/>
                  </a:ext>
                </a:extLst>
              </p:cNvPr>
              <p:cNvSpPr/>
              <p:nvPr/>
            </p:nvSpPr>
            <p:spPr>
              <a:xfrm>
                <a:off x="4323305" y="4456653"/>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7</a:t>
                </a:r>
              </a:p>
            </p:txBody>
          </p:sp>
          <p:sp>
            <p:nvSpPr>
              <p:cNvPr id="24" name="Oval 23">
                <a:extLst>
                  <a:ext uri="{FF2B5EF4-FFF2-40B4-BE49-F238E27FC236}">
                    <a16:creationId xmlns:a16="http://schemas.microsoft.com/office/drawing/2014/main" id="{74FBF6F9-4D29-943D-A12E-5AA8A3E7D9F3}"/>
                  </a:ext>
                </a:extLst>
              </p:cNvPr>
              <p:cNvSpPr/>
              <p:nvPr/>
            </p:nvSpPr>
            <p:spPr>
              <a:xfrm>
                <a:off x="3979587" y="375474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a:t>
                </a:r>
              </a:p>
            </p:txBody>
          </p:sp>
          <p:sp>
            <p:nvSpPr>
              <p:cNvPr id="25" name="Oval 24">
                <a:extLst>
                  <a:ext uri="{FF2B5EF4-FFF2-40B4-BE49-F238E27FC236}">
                    <a16:creationId xmlns:a16="http://schemas.microsoft.com/office/drawing/2014/main" id="{E6E03060-04A5-9B13-BFBA-25F5C955B5E8}"/>
                  </a:ext>
                </a:extLst>
              </p:cNvPr>
              <p:cNvSpPr/>
              <p:nvPr/>
            </p:nvSpPr>
            <p:spPr>
              <a:xfrm>
                <a:off x="4362603" y="3801724"/>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a:t>
                </a:r>
              </a:p>
            </p:txBody>
          </p:sp>
          <p:sp>
            <p:nvSpPr>
              <p:cNvPr id="14" name="Oval 13">
                <a:extLst>
                  <a:ext uri="{FF2B5EF4-FFF2-40B4-BE49-F238E27FC236}">
                    <a16:creationId xmlns:a16="http://schemas.microsoft.com/office/drawing/2014/main" id="{5A380FA4-74B3-4800-C921-FCCB2C832212}"/>
                  </a:ext>
                </a:extLst>
              </p:cNvPr>
              <p:cNvSpPr/>
              <p:nvPr/>
            </p:nvSpPr>
            <p:spPr>
              <a:xfrm>
                <a:off x="3668733" y="2820245"/>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8</a:t>
                </a:r>
              </a:p>
            </p:txBody>
          </p:sp>
          <p:sp>
            <p:nvSpPr>
              <p:cNvPr id="50" name="Oval 49">
                <a:extLst>
                  <a:ext uri="{FF2B5EF4-FFF2-40B4-BE49-F238E27FC236}">
                    <a16:creationId xmlns:a16="http://schemas.microsoft.com/office/drawing/2014/main" id="{1A518D12-BD2D-2A89-332B-477B491F5536}"/>
                  </a:ext>
                </a:extLst>
              </p:cNvPr>
              <p:cNvSpPr/>
              <p:nvPr/>
            </p:nvSpPr>
            <p:spPr>
              <a:xfrm>
                <a:off x="2207421" y="5236061"/>
                <a:ext cx="2232000" cy="2232000"/>
              </a:xfrm>
              <a:prstGeom prst="ellipse">
                <a:avLst/>
              </a:prstGeom>
              <a:noFill/>
              <a:ln w="28575">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57" name="Rectangle: Rounded Corners 56">
                <a:extLst>
                  <a:ext uri="{FF2B5EF4-FFF2-40B4-BE49-F238E27FC236}">
                    <a16:creationId xmlns:a16="http://schemas.microsoft.com/office/drawing/2014/main" id="{FC56FAAD-6CD6-B511-9244-DC1AFCDC6F59}"/>
                  </a:ext>
                </a:extLst>
              </p:cNvPr>
              <p:cNvSpPr/>
              <p:nvPr/>
            </p:nvSpPr>
            <p:spPr>
              <a:xfrm>
                <a:off x="3622963" y="1205650"/>
                <a:ext cx="720000" cy="2520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t-EE" sz="1400" dirty="0"/>
                  <a:t>Haljala</a:t>
                </a:r>
              </a:p>
            </p:txBody>
          </p:sp>
          <p:sp>
            <p:nvSpPr>
              <p:cNvPr id="46" name="Oval 45">
                <a:extLst>
                  <a:ext uri="{FF2B5EF4-FFF2-40B4-BE49-F238E27FC236}">
                    <a16:creationId xmlns:a16="http://schemas.microsoft.com/office/drawing/2014/main" id="{6F8F42A5-731C-D142-83AB-762438D44D5F}"/>
                  </a:ext>
                </a:extLst>
              </p:cNvPr>
              <p:cNvSpPr/>
              <p:nvPr/>
            </p:nvSpPr>
            <p:spPr>
              <a:xfrm>
                <a:off x="3093181" y="1085009"/>
                <a:ext cx="2232000" cy="2232000"/>
              </a:xfrm>
              <a:prstGeom prst="ellipse">
                <a:avLst/>
              </a:prstGeom>
              <a:noFill/>
              <a:ln w="28575">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58" name="Rectangle: Rounded Corners 57">
                <a:extLst>
                  <a:ext uri="{FF2B5EF4-FFF2-40B4-BE49-F238E27FC236}">
                    <a16:creationId xmlns:a16="http://schemas.microsoft.com/office/drawing/2014/main" id="{844C436E-EE92-6F5B-F82C-1004A3D68F0F}"/>
                  </a:ext>
                </a:extLst>
              </p:cNvPr>
              <p:cNvSpPr/>
              <p:nvPr/>
            </p:nvSpPr>
            <p:spPr>
              <a:xfrm>
                <a:off x="2259253" y="3809105"/>
                <a:ext cx="720000" cy="2520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t-EE" sz="1400" dirty="0"/>
                  <a:t>Kadrina</a:t>
                </a:r>
              </a:p>
            </p:txBody>
          </p:sp>
          <p:sp>
            <p:nvSpPr>
              <p:cNvPr id="59" name="Rectangle: Rounded Corners 58">
                <a:extLst>
                  <a:ext uri="{FF2B5EF4-FFF2-40B4-BE49-F238E27FC236}">
                    <a16:creationId xmlns:a16="http://schemas.microsoft.com/office/drawing/2014/main" id="{0A9110CF-EA11-9FC6-3B7B-B90BBA38EDAC}"/>
                  </a:ext>
                </a:extLst>
              </p:cNvPr>
              <p:cNvSpPr/>
              <p:nvPr/>
            </p:nvSpPr>
            <p:spPr>
              <a:xfrm rot="3826046">
                <a:off x="5050009" y="3690987"/>
                <a:ext cx="720000" cy="2520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t-EE" sz="1400" dirty="0"/>
                  <a:t>Rakvere</a:t>
                </a:r>
              </a:p>
            </p:txBody>
          </p:sp>
          <p:sp>
            <p:nvSpPr>
              <p:cNvPr id="63" name="Rectangle: Rounded Corners 62">
                <a:extLst>
                  <a:ext uri="{FF2B5EF4-FFF2-40B4-BE49-F238E27FC236}">
                    <a16:creationId xmlns:a16="http://schemas.microsoft.com/office/drawing/2014/main" id="{045A0AB3-DF54-7022-0F47-D114DAD23E13}"/>
                  </a:ext>
                </a:extLst>
              </p:cNvPr>
              <p:cNvSpPr/>
              <p:nvPr/>
            </p:nvSpPr>
            <p:spPr>
              <a:xfrm>
                <a:off x="5872341" y="5068731"/>
                <a:ext cx="720000" cy="2520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t-EE" sz="1400" dirty="0"/>
                  <a:t>Vinni</a:t>
                </a:r>
              </a:p>
            </p:txBody>
          </p:sp>
          <p:sp>
            <p:nvSpPr>
              <p:cNvPr id="2" name="Oval 1">
                <a:extLst>
                  <a:ext uri="{FF2B5EF4-FFF2-40B4-BE49-F238E27FC236}">
                    <a16:creationId xmlns:a16="http://schemas.microsoft.com/office/drawing/2014/main" id="{81EF530C-ACAE-5C4D-7D35-238A67983800}"/>
                  </a:ext>
                </a:extLst>
              </p:cNvPr>
              <p:cNvSpPr/>
              <p:nvPr/>
            </p:nvSpPr>
            <p:spPr>
              <a:xfrm>
                <a:off x="7446031" y="110316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4</a:t>
                </a:r>
              </a:p>
            </p:txBody>
          </p:sp>
          <p:sp>
            <p:nvSpPr>
              <p:cNvPr id="3" name="Oval 2">
                <a:extLst>
                  <a:ext uri="{FF2B5EF4-FFF2-40B4-BE49-F238E27FC236}">
                    <a16:creationId xmlns:a16="http://schemas.microsoft.com/office/drawing/2014/main" id="{84FE5364-CD1F-5DD6-31FB-EE9D818BC6F0}"/>
                  </a:ext>
                </a:extLst>
              </p:cNvPr>
              <p:cNvSpPr/>
              <p:nvPr/>
            </p:nvSpPr>
            <p:spPr>
              <a:xfrm>
                <a:off x="8260463" y="27397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26" name="Oval 25">
                <a:extLst>
                  <a:ext uri="{FF2B5EF4-FFF2-40B4-BE49-F238E27FC236}">
                    <a16:creationId xmlns:a16="http://schemas.microsoft.com/office/drawing/2014/main" id="{4C7C8115-C604-463E-A9B2-97F4899AC49E}"/>
                  </a:ext>
                </a:extLst>
              </p:cNvPr>
              <p:cNvSpPr/>
              <p:nvPr/>
            </p:nvSpPr>
            <p:spPr>
              <a:xfrm>
                <a:off x="7317481" y="23119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5</a:t>
                </a:r>
              </a:p>
            </p:txBody>
          </p:sp>
          <p:sp>
            <p:nvSpPr>
              <p:cNvPr id="27" name="Oval 26">
                <a:extLst>
                  <a:ext uri="{FF2B5EF4-FFF2-40B4-BE49-F238E27FC236}">
                    <a16:creationId xmlns:a16="http://schemas.microsoft.com/office/drawing/2014/main" id="{A4740609-1C91-6A54-26A1-E5553C0C6BC9}"/>
                  </a:ext>
                </a:extLst>
              </p:cNvPr>
              <p:cNvSpPr/>
              <p:nvPr/>
            </p:nvSpPr>
            <p:spPr>
              <a:xfrm>
                <a:off x="8345218" y="20101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a:t>
                </a:r>
              </a:p>
            </p:txBody>
          </p:sp>
          <p:sp>
            <p:nvSpPr>
              <p:cNvPr id="28" name="Oval 27">
                <a:extLst>
                  <a:ext uri="{FF2B5EF4-FFF2-40B4-BE49-F238E27FC236}">
                    <a16:creationId xmlns:a16="http://schemas.microsoft.com/office/drawing/2014/main" id="{36CD7B2E-8DED-225A-36D2-D1672C586616}"/>
                  </a:ext>
                </a:extLst>
              </p:cNvPr>
              <p:cNvSpPr/>
              <p:nvPr/>
            </p:nvSpPr>
            <p:spPr>
              <a:xfrm>
                <a:off x="9182351" y="2536946"/>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9</a:t>
                </a:r>
              </a:p>
            </p:txBody>
          </p:sp>
          <p:sp>
            <p:nvSpPr>
              <p:cNvPr id="29" name="Oval 28">
                <a:extLst>
                  <a:ext uri="{FF2B5EF4-FFF2-40B4-BE49-F238E27FC236}">
                    <a16:creationId xmlns:a16="http://schemas.microsoft.com/office/drawing/2014/main" id="{DCD60536-4FB7-2F33-AF99-D9B7F8E3F9DC}"/>
                  </a:ext>
                </a:extLst>
              </p:cNvPr>
              <p:cNvSpPr/>
              <p:nvPr/>
            </p:nvSpPr>
            <p:spPr>
              <a:xfrm>
                <a:off x="8803050" y="2838196"/>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9</a:t>
                </a:r>
              </a:p>
            </p:txBody>
          </p:sp>
          <p:sp>
            <p:nvSpPr>
              <p:cNvPr id="30" name="Oval 29">
                <a:extLst>
                  <a:ext uri="{FF2B5EF4-FFF2-40B4-BE49-F238E27FC236}">
                    <a16:creationId xmlns:a16="http://schemas.microsoft.com/office/drawing/2014/main" id="{C8534662-D563-28F6-3C1E-03DC969AEB15}"/>
                  </a:ext>
                </a:extLst>
              </p:cNvPr>
              <p:cNvSpPr/>
              <p:nvPr/>
            </p:nvSpPr>
            <p:spPr>
              <a:xfrm>
                <a:off x="7784172" y="19553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12</a:t>
                </a:r>
              </a:p>
            </p:txBody>
          </p:sp>
          <p:sp>
            <p:nvSpPr>
              <p:cNvPr id="31" name="Oval 30">
                <a:extLst>
                  <a:ext uri="{FF2B5EF4-FFF2-40B4-BE49-F238E27FC236}">
                    <a16:creationId xmlns:a16="http://schemas.microsoft.com/office/drawing/2014/main" id="{756F2488-1315-2EB7-BEEB-28BFDC923D48}"/>
                  </a:ext>
                </a:extLst>
              </p:cNvPr>
              <p:cNvSpPr/>
              <p:nvPr/>
            </p:nvSpPr>
            <p:spPr>
              <a:xfrm>
                <a:off x="8103551" y="23119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34</a:t>
                </a:r>
              </a:p>
            </p:txBody>
          </p:sp>
          <p:sp>
            <p:nvSpPr>
              <p:cNvPr id="32" name="Oval 31">
                <a:extLst>
                  <a:ext uri="{FF2B5EF4-FFF2-40B4-BE49-F238E27FC236}">
                    <a16:creationId xmlns:a16="http://schemas.microsoft.com/office/drawing/2014/main" id="{A6CD220C-C475-F400-F560-1BDD8B175EA5}"/>
                  </a:ext>
                </a:extLst>
              </p:cNvPr>
              <p:cNvSpPr/>
              <p:nvPr/>
            </p:nvSpPr>
            <p:spPr>
              <a:xfrm>
                <a:off x="8457669" y="32188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4</a:t>
                </a:r>
              </a:p>
            </p:txBody>
          </p:sp>
          <p:sp>
            <p:nvSpPr>
              <p:cNvPr id="33" name="Oval 32">
                <a:extLst>
                  <a:ext uri="{FF2B5EF4-FFF2-40B4-BE49-F238E27FC236}">
                    <a16:creationId xmlns:a16="http://schemas.microsoft.com/office/drawing/2014/main" id="{181C63CD-CB0E-543F-DF9C-67F2CDAB0C8D}"/>
                  </a:ext>
                </a:extLst>
              </p:cNvPr>
              <p:cNvSpPr/>
              <p:nvPr/>
            </p:nvSpPr>
            <p:spPr>
              <a:xfrm>
                <a:off x="8130252" y="134152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34" name="Oval 33">
                <a:extLst>
                  <a:ext uri="{FF2B5EF4-FFF2-40B4-BE49-F238E27FC236}">
                    <a16:creationId xmlns:a16="http://schemas.microsoft.com/office/drawing/2014/main" id="{6A75AD25-86B7-8319-68F4-52BD3BEBBDDD}"/>
                  </a:ext>
                </a:extLst>
              </p:cNvPr>
              <p:cNvSpPr/>
              <p:nvPr/>
            </p:nvSpPr>
            <p:spPr>
              <a:xfrm>
                <a:off x="7959818" y="318350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35" name="Oval 34">
                <a:extLst>
                  <a:ext uri="{FF2B5EF4-FFF2-40B4-BE49-F238E27FC236}">
                    <a16:creationId xmlns:a16="http://schemas.microsoft.com/office/drawing/2014/main" id="{092A75DB-FF0C-D50D-FDE6-4068233EA533}"/>
                  </a:ext>
                </a:extLst>
              </p:cNvPr>
              <p:cNvSpPr/>
              <p:nvPr/>
            </p:nvSpPr>
            <p:spPr>
              <a:xfrm>
                <a:off x="6843895" y="3697760"/>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36" name="Oval 35">
                <a:extLst>
                  <a:ext uri="{FF2B5EF4-FFF2-40B4-BE49-F238E27FC236}">
                    <a16:creationId xmlns:a16="http://schemas.microsoft.com/office/drawing/2014/main" id="{3C2805DE-E1F4-C117-EEA6-BD3E49403279}"/>
                  </a:ext>
                </a:extLst>
              </p:cNvPr>
              <p:cNvSpPr/>
              <p:nvPr/>
            </p:nvSpPr>
            <p:spPr>
              <a:xfrm>
                <a:off x="6717895" y="3223370"/>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4</a:t>
                </a:r>
              </a:p>
            </p:txBody>
          </p:sp>
          <p:sp>
            <p:nvSpPr>
              <p:cNvPr id="37" name="Oval 36">
                <a:extLst>
                  <a:ext uri="{FF2B5EF4-FFF2-40B4-BE49-F238E27FC236}">
                    <a16:creationId xmlns:a16="http://schemas.microsoft.com/office/drawing/2014/main" id="{43E1E3C4-4F67-0C95-040A-E7DC2BEF91EB}"/>
                  </a:ext>
                </a:extLst>
              </p:cNvPr>
              <p:cNvSpPr/>
              <p:nvPr/>
            </p:nvSpPr>
            <p:spPr>
              <a:xfrm>
                <a:off x="7391202" y="324935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a:t>
                </a:r>
              </a:p>
            </p:txBody>
          </p:sp>
          <p:sp>
            <p:nvSpPr>
              <p:cNvPr id="38" name="Oval 37">
                <a:extLst>
                  <a:ext uri="{FF2B5EF4-FFF2-40B4-BE49-F238E27FC236}">
                    <a16:creationId xmlns:a16="http://schemas.microsoft.com/office/drawing/2014/main" id="{8EB34011-1DCB-E969-6A24-C40BD4F26BA3}"/>
                  </a:ext>
                </a:extLst>
              </p:cNvPr>
              <p:cNvSpPr/>
              <p:nvPr/>
            </p:nvSpPr>
            <p:spPr>
              <a:xfrm>
                <a:off x="7481886" y="377100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17</a:t>
                </a:r>
              </a:p>
            </p:txBody>
          </p:sp>
          <p:sp>
            <p:nvSpPr>
              <p:cNvPr id="39" name="Oval 38">
                <a:extLst>
                  <a:ext uri="{FF2B5EF4-FFF2-40B4-BE49-F238E27FC236}">
                    <a16:creationId xmlns:a16="http://schemas.microsoft.com/office/drawing/2014/main" id="{7F7E505C-CBB9-FED0-AA06-B8D1F9CE0E41}"/>
                  </a:ext>
                </a:extLst>
              </p:cNvPr>
              <p:cNvSpPr/>
              <p:nvPr/>
            </p:nvSpPr>
            <p:spPr>
              <a:xfrm>
                <a:off x="5919286" y="986597"/>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0</a:t>
                </a:r>
              </a:p>
            </p:txBody>
          </p:sp>
          <p:sp>
            <p:nvSpPr>
              <p:cNvPr id="40" name="Oval 39">
                <a:extLst>
                  <a:ext uri="{FF2B5EF4-FFF2-40B4-BE49-F238E27FC236}">
                    <a16:creationId xmlns:a16="http://schemas.microsoft.com/office/drawing/2014/main" id="{DEFB3FAC-BE2B-4643-D13C-E9D4EEC7481C}"/>
                  </a:ext>
                </a:extLst>
              </p:cNvPr>
              <p:cNvSpPr/>
              <p:nvPr/>
            </p:nvSpPr>
            <p:spPr>
              <a:xfrm>
                <a:off x="7071465" y="85116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41" name="Oval 40">
                <a:extLst>
                  <a:ext uri="{FF2B5EF4-FFF2-40B4-BE49-F238E27FC236}">
                    <a16:creationId xmlns:a16="http://schemas.microsoft.com/office/drawing/2014/main" id="{520086F5-7845-F0BE-35EE-DEB625DDFCA6}"/>
                  </a:ext>
                </a:extLst>
              </p:cNvPr>
              <p:cNvSpPr/>
              <p:nvPr/>
            </p:nvSpPr>
            <p:spPr>
              <a:xfrm>
                <a:off x="6171286" y="204826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43" name="Oval 42">
                <a:extLst>
                  <a:ext uri="{FF2B5EF4-FFF2-40B4-BE49-F238E27FC236}">
                    <a16:creationId xmlns:a16="http://schemas.microsoft.com/office/drawing/2014/main" id="{43D2C20B-DFD8-7BD7-88AE-43B71D61EC50}"/>
                  </a:ext>
                </a:extLst>
              </p:cNvPr>
              <p:cNvSpPr/>
              <p:nvPr/>
            </p:nvSpPr>
            <p:spPr>
              <a:xfrm>
                <a:off x="6881891" y="217745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44" name="Oval 43">
                <a:extLst>
                  <a:ext uri="{FF2B5EF4-FFF2-40B4-BE49-F238E27FC236}">
                    <a16:creationId xmlns:a16="http://schemas.microsoft.com/office/drawing/2014/main" id="{879D6CCB-2376-9DD5-42F9-F8128ED864EE}"/>
                  </a:ext>
                </a:extLst>
              </p:cNvPr>
              <p:cNvSpPr/>
              <p:nvPr/>
            </p:nvSpPr>
            <p:spPr>
              <a:xfrm>
                <a:off x="5766299" y="60610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a:t>
                </a:r>
              </a:p>
            </p:txBody>
          </p:sp>
          <p:sp>
            <p:nvSpPr>
              <p:cNvPr id="45" name="Oval 44">
                <a:extLst>
                  <a:ext uri="{FF2B5EF4-FFF2-40B4-BE49-F238E27FC236}">
                    <a16:creationId xmlns:a16="http://schemas.microsoft.com/office/drawing/2014/main" id="{FB3389E7-625E-3957-379F-5186E6FFAD3E}"/>
                  </a:ext>
                </a:extLst>
              </p:cNvPr>
              <p:cNvSpPr/>
              <p:nvPr/>
            </p:nvSpPr>
            <p:spPr>
              <a:xfrm>
                <a:off x="6495771" y="124149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6</a:t>
                </a:r>
              </a:p>
            </p:txBody>
          </p:sp>
          <p:sp>
            <p:nvSpPr>
              <p:cNvPr id="47" name="Oval 46">
                <a:extLst>
                  <a:ext uri="{FF2B5EF4-FFF2-40B4-BE49-F238E27FC236}">
                    <a16:creationId xmlns:a16="http://schemas.microsoft.com/office/drawing/2014/main" id="{7F20F9C7-56FD-BCAC-3103-3A3CE83D12BB}"/>
                  </a:ext>
                </a:extLst>
              </p:cNvPr>
              <p:cNvSpPr/>
              <p:nvPr/>
            </p:nvSpPr>
            <p:spPr>
              <a:xfrm>
                <a:off x="6024295" y="144669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24</a:t>
                </a:r>
              </a:p>
            </p:txBody>
          </p:sp>
          <p:sp>
            <p:nvSpPr>
              <p:cNvPr id="48" name="Oval 47">
                <a:extLst>
                  <a:ext uri="{FF2B5EF4-FFF2-40B4-BE49-F238E27FC236}">
                    <a16:creationId xmlns:a16="http://schemas.microsoft.com/office/drawing/2014/main" id="{948D594B-C89A-4968-9700-667A99923F4C}"/>
                  </a:ext>
                </a:extLst>
              </p:cNvPr>
              <p:cNvSpPr/>
              <p:nvPr/>
            </p:nvSpPr>
            <p:spPr>
              <a:xfrm>
                <a:off x="7364570" y="276513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49" name="Oval 48">
                <a:extLst>
                  <a:ext uri="{FF2B5EF4-FFF2-40B4-BE49-F238E27FC236}">
                    <a16:creationId xmlns:a16="http://schemas.microsoft.com/office/drawing/2014/main" id="{144A71EA-DCDB-71C0-0BC4-CB9E9FD5D91E}"/>
                  </a:ext>
                </a:extLst>
              </p:cNvPr>
              <p:cNvSpPr/>
              <p:nvPr/>
            </p:nvSpPr>
            <p:spPr>
              <a:xfrm>
                <a:off x="7255707" y="4303370"/>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54" name="Oval 53">
                <a:extLst>
                  <a:ext uri="{FF2B5EF4-FFF2-40B4-BE49-F238E27FC236}">
                    <a16:creationId xmlns:a16="http://schemas.microsoft.com/office/drawing/2014/main" id="{3BB3D92A-031A-797F-7CE4-C9643F6A492C}"/>
                  </a:ext>
                </a:extLst>
              </p:cNvPr>
              <p:cNvSpPr/>
              <p:nvPr/>
            </p:nvSpPr>
            <p:spPr>
              <a:xfrm>
                <a:off x="7213701" y="1143962"/>
                <a:ext cx="2232000" cy="2232000"/>
              </a:xfrm>
              <a:prstGeom prst="ellipse">
                <a:avLst/>
              </a:prstGeom>
              <a:noFill/>
              <a:ln w="28575">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52" name="Oval 51">
                <a:extLst>
                  <a:ext uri="{FF2B5EF4-FFF2-40B4-BE49-F238E27FC236}">
                    <a16:creationId xmlns:a16="http://schemas.microsoft.com/office/drawing/2014/main" id="{F1B0E8AA-7467-2DE9-9027-81BB56E6F9BD}"/>
                  </a:ext>
                </a:extLst>
              </p:cNvPr>
              <p:cNvSpPr/>
              <p:nvPr/>
            </p:nvSpPr>
            <p:spPr>
              <a:xfrm>
                <a:off x="6193469" y="3206770"/>
                <a:ext cx="288000" cy="288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000" dirty="0"/>
                  <a:t>129</a:t>
                </a:r>
              </a:p>
            </p:txBody>
          </p:sp>
          <p:sp>
            <p:nvSpPr>
              <p:cNvPr id="53" name="Oval 52">
                <a:extLst>
                  <a:ext uri="{FF2B5EF4-FFF2-40B4-BE49-F238E27FC236}">
                    <a16:creationId xmlns:a16="http://schemas.microsoft.com/office/drawing/2014/main" id="{B8B54DC9-B16D-A722-6671-70DF4E413513}"/>
                  </a:ext>
                </a:extLst>
              </p:cNvPr>
              <p:cNvSpPr/>
              <p:nvPr/>
            </p:nvSpPr>
            <p:spPr>
              <a:xfrm>
                <a:off x="5246274" y="269954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0</a:t>
                </a:r>
              </a:p>
            </p:txBody>
          </p:sp>
          <p:sp>
            <p:nvSpPr>
              <p:cNvPr id="55" name="Oval 54">
                <a:extLst>
                  <a:ext uri="{FF2B5EF4-FFF2-40B4-BE49-F238E27FC236}">
                    <a16:creationId xmlns:a16="http://schemas.microsoft.com/office/drawing/2014/main" id="{5A2BAB8A-7303-7B32-5102-168EED841745}"/>
                  </a:ext>
                </a:extLst>
              </p:cNvPr>
              <p:cNvSpPr/>
              <p:nvPr/>
            </p:nvSpPr>
            <p:spPr>
              <a:xfrm>
                <a:off x="5837939" y="2716944"/>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0</a:t>
                </a:r>
              </a:p>
            </p:txBody>
          </p:sp>
          <p:sp>
            <p:nvSpPr>
              <p:cNvPr id="56" name="Oval 55">
                <a:extLst>
                  <a:ext uri="{FF2B5EF4-FFF2-40B4-BE49-F238E27FC236}">
                    <a16:creationId xmlns:a16="http://schemas.microsoft.com/office/drawing/2014/main" id="{43CB03D4-C5ED-E6BC-2FB4-80985A5A0F93}"/>
                  </a:ext>
                </a:extLst>
              </p:cNvPr>
              <p:cNvSpPr/>
              <p:nvPr/>
            </p:nvSpPr>
            <p:spPr>
              <a:xfrm>
                <a:off x="5419071" y="2848797"/>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6</a:t>
                </a:r>
              </a:p>
            </p:txBody>
          </p:sp>
          <p:sp>
            <p:nvSpPr>
              <p:cNvPr id="60" name="Oval 59">
                <a:extLst>
                  <a:ext uri="{FF2B5EF4-FFF2-40B4-BE49-F238E27FC236}">
                    <a16:creationId xmlns:a16="http://schemas.microsoft.com/office/drawing/2014/main" id="{A0BE16D9-C0AC-4306-32B9-77171BD7D20C}"/>
                  </a:ext>
                </a:extLst>
              </p:cNvPr>
              <p:cNvSpPr/>
              <p:nvPr/>
            </p:nvSpPr>
            <p:spPr>
              <a:xfrm>
                <a:off x="5620723" y="222455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15</a:t>
                </a:r>
              </a:p>
            </p:txBody>
          </p:sp>
          <p:sp>
            <p:nvSpPr>
              <p:cNvPr id="61" name="Oval 60">
                <a:extLst>
                  <a:ext uri="{FF2B5EF4-FFF2-40B4-BE49-F238E27FC236}">
                    <a16:creationId xmlns:a16="http://schemas.microsoft.com/office/drawing/2014/main" id="{0B730F65-CD62-AEF6-35F9-5978D8699FCF}"/>
                  </a:ext>
                </a:extLst>
              </p:cNvPr>
              <p:cNvSpPr/>
              <p:nvPr/>
            </p:nvSpPr>
            <p:spPr>
              <a:xfrm>
                <a:off x="5919923" y="316150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37</a:t>
                </a:r>
              </a:p>
            </p:txBody>
          </p:sp>
          <p:sp>
            <p:nvSpPr>
              <p:cNvPr id="62" name="Oval 61">
                <a:extLst>
                  <a:ext uri="{FF2B5EF4-FFF2-40B4-BE49-F238E27FC236}">
                    <a16:creationId xmlns:a16="http://schemas.microsoft.com/office/drawing/2014/main" id="{E9EE35CB-96AC-12CE-0F31-066741DE98B0}"/>
                  </a:ext>
                </a:extLst>
              </p:cNvPr>
              <p:cNvSpPr/>
              <p:nvPr/>
            </p:nvSpPr>
            <p:spPr>
              <a:xfrm>
                <a:off x="6582294" y="2722797"/>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8</a:t>
                </a:r>
              </a:p>
            </p:txBody>
          </p:sp>
          <p:sp>
            <p:nvSpPr>
              <p:cNvPr id="64" name="Oval 63">
                <a:extLst>
                  <a:ext uri="{FF2B5EF4-FFF2-40B4-BE49-F238E27FC236}">
                    <a16:creationId xmlns:a16="http://schemas.microsoft.com/office/drawing/2014/main" id="{D434D3E3-FAF2-6F28-496D-B6BE4339B54B}"/>
                  </a:ext>
                </a:extLst>
              </p:cNvPr>
              <p:cNvSpPr/>
              <p:nvPr/>
            </p:nvSpPr>
            <p:spPr>
              <a:xfrm>
                <a:off x="5736949" y="341398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31</a:t>
                </a:r>
              </a:p>
            </p:txBody>
          </p:sp>
          <p:sp>
            <p:nvSpPr>
              <p:cNvPr id="65" name="Rectangle: Rounded Corners 64">
                <a:extLst>
                  <a:ext uri="{FF2B5EF4-FFF2-40B4-BE49-F238E27FC236}">
                    <a16:creationId xmlns:a16="http://schemas.microsoft.com/office/drawing/2014/main" id="{06AF53DC-5074-8BBF-19F0-B39EAFEFCCBF}"/>
                  </a:ext>
                </a:extLst>
              </p:cNvPr>
              <p:cNvSpPr/>
              <p:nvPr/>
            </p:nvSpPr>
            <p:spPr>
              <a:xfrm>
                <a:off x="7959818" y="151979"/>
                <a:ext cx="720000" cy="2520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t-EE" sz="1400" dirty="0"/>
                  <a:t>Kunda</a:t>
                </a:r>
              </a:p>
            </p:txBody>
          </p:sp>
          <p:sp>
            <p:nvSpPr>
              <p:cNvPr id="66" name="Rectangle: Rounded Corners 65">
                <a:extLst>
                  <a:ext uri="{FF2B5EF4-FFF2-40B4-BE49-F238E27FC236}">
                    <a16:creationId xmlns:a16="http://schemas.microsoft.com/office/drawing/2014/main" id="{88717F80-ABCD-AB6F-980C-A2EA812C9543}"/>
                  </a:ext>
                </a:extLst>
              </p:cNvPr>
              <p:cNvSpPr/>
              <p:nvPr/>
            </p:nvSpPr>
            <p:spPr>
              <a:xfrm>
                <a:off x="4684221" y="6558210"/>
                <a:ext cx="1123700" cy="2520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t-EE" sz="1400" dirty="0"/>
                  <a:t>Väike-Maarja</a:t>
                </a:r>
              </a:p>
            </p:txBody>
          </p:sp>
          <p:cxnSp>
            <p:nvCxnSpPr>
              <p:cNvPr id="68" name="Straight Arrow Connector 67">
                <a:extLst>
                  <a:ext uri="{FF2B5EF4-FFF2-40B4-BE49-F238E27FC236}">
                    <a16:creationId xmlns:a16="http://schemas.microsoft.com/office/drawing/2014/main" id="{F98184BA-1412-605D-2D02-203B63AB619C}"/>
                  </a:ext>
                </a:extLst>
              </p:cNvPr>
              <p:cNvCxnSpPr>
                <a:cxnSpLocks/>
              </p:cNvCxnSpPr>
              <p:nvPr/>
            </p:nvCxnSpPr>
            <p:spPr>
              <a:xfrm flipH="1">
                <a:off x="4540520" y="6585651"/>
                <a:ext cx="98597" cy="2070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6EA7F46B-892F-C637-1B3B-9FFE811CA329}"/>
                  </a:ext>
                </a:extLst>
              </p:cNvPr>
              <p:cNvSpPr/>
              <p:nvPr/>
            </p:nvSpPr>
            <p:spPr>
              <a:xfrm>
                <a:off x="5135407" y="2133898"/>
                <a:ext cx="2232000" cy="2232000"/>
              </a:xfrm>
              <a:prstGeom prst="ellipse">
                <a:avLst/>
              </a:prstGeom>
              <a:noFill/>
              <a:ln w="28575">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grpSp>
        <p:sp>
          <p:nvSpPr>
            <p:cNvPr id="72" name="Rectangle 71">
              <a:extLst>
                <a:ext uri="{FF2B5EF4-FFF2-40B4-BE49-F238E27FC236}">
                  <a16:creationId xmlns:a16="http://schemas.microsoft.com/office/drawing/2014/main" id="{64EB0E4D-3F14-FAF0-DB4E-00BF9D5B4B8B}"/>
                </a:ext>
              </a:extLst>
            </p:cNvPr>
            <p:cNvSpPr/>
            <p:nvPr/>
          </p:nvSpPr>
          <p:spPr>
            <a:xfrm>
              <a:off x="4631944" y="1150202"/>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15</a:t>
              </a:r>
              <a:r>
                <a:rPr lang="et-EE" sz="1400" baseline="30000" dirty="0"/>
                <a:t>*</a:t>
              </a:r>
            </a:p>
          </p:txBody>
        </p:sp>
        <p:sp>
          <p:nvSpPr>
            <p:cNvPr id="73" name="Rectangle 72">
              <a:extLst>
                <a:ext uri="{FF2B5EF4-FFF2-40B4-BE49-F238E27FC236}">
                  <a16:creationId xmlns:a16="http://schemas.microsoft.com/office/drawing/2014/main" id="{0D8442A3-81E5-6192-9778-B088A2E03F4B}"/>
                </a:ext>
              </a:extLst>
            </p:cNvPr>
            <p:cNvSpPr/>
            <p:nvPr/>
          </p:nvSpPr>
          <p:spPr>
            <a:xfrm>
              <a:off x="8791769" y="1220276"/>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80</a:t>
              </a:r>
            </a:p>
          </p:txBody>
        </p:sp>
        <p:sp>
          <p:nvSpPr>
            <p:cNvPr id="74" name="Rectangle 73">
              <a:extLst>
                <a:ext uri="{FF2B5EF4-FFF2-40B4-BE49-F238E27FC236}">
                  <a16:creationId xmlns:a16="http://schemas.microsoft.com/office/drawing/2014/main" id="{DBFC3417-59D9-E0DE-0B8B-90FA55E7D8FE}"/>
                </a:ext>
              </a:extLst>
            </p:cNvPr>
            <p:cNvSpPr/>
            <p:nvPr/>
          </p:nvSpPr>
          <p:spPr>
            <a:xfrm>
              <a:off x="2543369" y="5306946"/>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37</a:t>
              </a:r>
            </a:p>
          </p:txBody>
        </p:sp>
        <p:sp>
          <p:nvSpPr>
            <p:cNvPr id="75" name="Rectangle 74">
              <a:extLst>
                <a:ext uri="{FF2B5EF4-FFF2-40B4-BE49-F238E27FC236}">
                  <a16:creationId xmlns:a16="http://schemas.microsoft.com/office/drawing/2014/main" id="{6D4A481F-812B-FBDD-A0A5-0001FAD0AA70}"/>
                </a:ext>
              </a:extLst>
            </p:cNvPr>
            <p:cNvSpPr/>
            <p:nvPr/>
          </p:nvSpPr>
          <p:spPr>
            <a:xfrm>
              <a:off x="6637751" y="4061105"/>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234</a:t>
              </a:r>
            </a:p>
          </p:txBody>
        </p:sp>
      </p:grpSp>
      <p:sp>
        <p:nvSpPr>
          <p:cNvPr id="51" name="TextBox 50">
            <a:extLst>
              <a:ext uri="{FF2B5EF4-FFF2-40B4-BE49-F238E27FC236}">
                <a16:creationId xmlns:a16="http://schemas.microsoft.com/office/drawing/2014/main" id="{04FB48F1-8B6D-58E6-002C-9D8A939A359B}"/>
              </a:ext>
            </a:extLst>
          </p:cNvPr>
          <p:cNvSpPr txBox="1"/>
          <p:nvPr/>
        </p:nvSpPr>
        <p:spPr>
          <a:xfrm>
            <a:off x="424206" y="403979"/>
            <a:ext cx="772006" cy="369332"/>
          </a:xfrm>
          <a:prstGeom prst="rect">
            <a:avLst/>
          </a:prstGeom>
          <a:noFill/>
        </p:spPr>
        <p:txBody>
          <a:bodyPr wrap="none" rtlCol="0">
            <a:spAutoFit/>
          </a:bodyPr>
          <a:lstStyle/>
          <a:p>
            <a:r>
              <a:rPr lang="et-EE" dirty="0"/>
              <a:t>Koolid</a:t>
            </a:r>
          </a:p>
        </p:txBody>
      </p:sp>
      <p:grpSp>
        <p:nvGrpSpPr>
          <p:cNvPr id="79" name="Group 78">
            <a:extLst>
              <a:ext uri="{FF2B5EF4-FFF2-40B4-BE49-F238E27FC236}">
                <a16:creationId xmlns:a16="http://schemas.microsoft.com/office/drawing/2014/main" id="{F7EAB9C9-07C0-9827-E712-090E0B159E3B}"/>
              </a:ext>
            </a:extLst>
          </p:cNvPr>
          <p:cNvGrpSpPr/>
          <p:nvPr/>
        </p:nvGrpSpPr>
        <p:grpSpPr>
          <a:xfrm>
            <a:off x="7456219" y="5443567"/>
            <a:ext cx="1871197" cy="907559"/>
            <a:chOff x="7456219" y="5443567"/>
            <a:chExt cx="1871197" cy="907559"/>
          </a:xfrm>
        </p:grpSpPr>
        <p:sp>
          <p:nvSpPr>
            <p:cNvPr id="76" name="Rectangle 75">
              <a:extLst>
                <a:ext uri="{FF2B5EF4-FFF2-40B4-BE49-F238E27FC236}">
                  <a16:creationId xmlns:a16="http://schemas.microsoft.com/office/drawing/2014/main" id="{3D5A9F67-7FBC-6E47-5B73-FB99825A4B4D}"/>
                </a:ext>
              </a:extLst>
            </p:cNvPr>
            <p:cNvSpPr/>
            <p:nvPr/>
          </p:nvSpPr>
          <p:spPr>
            <a:xfrm>
              <a:off x="8962342" y="5462421"/>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230</a:t>
              </a:r>
            </a:p>
          </p:txBody>
        </p:sp>
        <p:sp>
          <p:nvSpPr>
            <p:cNvPr id="77" name="TextBox 76">
              <a:extLst>
                <a:ext uri="{FF2B5EF4-FFF2-40B4-BE49-F238E27FC236}">
                  <a16:creationId xmlns:a16="http://schemas.microsoft.com/office/drawing/2014/main" id="{F96C52BB-B59E-A5F8-CF2B-AFC1DAAF00EE}"/>
                </a:ext>
              </a:extLst>
            </p:cNvPr>
            <p:cNvSpPr txBox="1"/>
            <p:nvPr/>
          </p:nvSpPr>
          <p:spPr>
            <a:xfrm>
              <a:off x="8138580" y="5443567"/>
              <a:ext cx="838050" cy="276999"/>
            </a:xfrm>
            <a:prstGeom prst="rect">
              <a:avLst/>
            </a:prstGeom>
            <a:noFill/>
          </p:spPr>
          <p:txBody>
            <a:bodyPr wrap="none" rtlCol="0">
              <a:spAutoFit/>
            </a:bodyPr>
            <a:lstStyle/>
            <a:p>
              <a:r>
                <a:rPr lang="et-EE" sz="1200" dirty="0"/>
                <a:t>Kaugemal:</a:t>
              </a:r>
            </a:p>
          </p:txBody>
        </p:sp>
        <p:sp>
          <p:nvSpPr>
            <p:cNvPr id="67" name="Rectangle 66">
              <a:extLst>
                <a:ext uri="{FF2B5EF4-FFF2-40B4-BE49-F238E27FC236}">
                  <a16:creationId xmlns:a16="http://schemas.microsoft.com/office/drawing/2014/main" id="{05C3C376-8FCA-AD46-9AA5-102D248B61D8}"/>
                </a:ext>
              </a:extLst>
            </p:cNvPr>
            <p:cNvSpPr/>
            <p:nvPr/>
          </p:nvSpPr>
          <p:spPr>
            <a:xfrm>
              <a:off x="8967416" y="5766921"/>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366</a:t>
              </a:r>
            </a:p>
          </p:txBody>
        </p:sp>
        <p:sp>
          <p:nvSpPr>
            <p:cNvPr id="69" name="TextBox 68">
              <a:extLst>
                <a:ext uri="{FF2B5EF4-FFF2-40B4-BE49-F238E27FC236}">
                  <a16:creationId xmlns:a16="http://schemas.microsoft.com/office/drawing/2014/main" id="{18E8051F-026B-A008-6129-7F482881B5AB}"/>
                </a:ext>
              </a:extLst>
            </p:cNvPr>
            <p:cNvSpPr txBox="1"/>
            <p:nvPr/>
          </p:nvSpPr>
          <p:spPr>
            <a:xfrm>
              <a:off x="7456219" y="5766921"/>
              <a:ext cx="1511197" cy="276999"/>
            </a:xfrm>
            <a:prstGeom prst="rect">
              <a:avLst/>
            </a:prstGeom>
            <a:noFill/>
          </p:spPr>
          <p:txBody>
            <a:bodyPr wrap="square" rtlCol="0">
              <a:spAutoFit/>
            </a:bodyPr>
            <a:lstStyle/>
            <a:p>
              <a:pPr algn="r"/>
              <a:r>
                <a:rPr lang="et-EE" sz="1200" dirty="0"/>
                <a:t>5 km piirkonnas:</a:t>
              </a:r>
            </a:p>
          </p:txBody>
        </p:sp>
        <p:sp>
          <p:nvSpPr>
            <p:cNvPr id="70" name="Rectangle 69">
              <a:extLst>
                <a:ext uri="{FF2B5EF4-FFF2-40B4-BE49-F238E27FC236}">
                  <a16:creationId xmlns:a16="http://schemas.microsoft.com/office/drawing/2014/main" id="{726724AD-3E26-181A-E50D-11D8F59381C1}"/>
                </a:ext>
              </a:extLst>
            </p:cNvPr>
            <p:cNvSpPr/>
            <p:nvPr/>
          </p:nvSpPr>
          <p:spPr>
            <a:xfrm>
              <a:off x="8963320" y="6099126"/>
              <a:ext cx="360000" cy="252000"/>
            </a:xfrm>
            <a:prstGeom prst="rec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t-EE" sz="1400" dirty="0"/>
                <a:t>61%</a:t>
              </a:r>
            </a:p>
          </p:txBody>
        </p:sp>
      </p:grpSp>
      <p:grpSp>
        <p:nvGrpSpPr>
          <p:cNvPr id="78" name="Group 77">
            <a:extLst>
              <a:ext uri="{FF2B5EF4-FFF2-40B4-BE49-F238E27FC236}">
                <a16:creationId xmlns:a16="http://schemas.microsoft.com/office/drawing/2014/main" id="{EF76AC8E-AE3B-B8BE-E579-B4FCE45FFC6A}"/>
              </a:ext>
            </a:extLst>
          </p:cNvPr>
          <p:cNvGrpSpPr/>
          <p:nvPr/>
        </p:nvGrpSpPr>
        <p:grpSpPr>
          <a:xfrm>
            <a:off x="9590127" y="5158238"/>
            <a:ext cx="2092257" cy="1192888"/>
            <a:chOff x="9590127" y="5158238"/>
            <a:chExt cx="2092257" cy="1192888"/>
          </a:xfrm>
        </p:grpSpPr>
        <p:sp>
          <p:nvSpPr>
            <p:cNvPr id="149" name="TextBox 148">
              <a:extLst>
                <a:ext uri="{FF2B5EF4-FFF2-40B4-BE49-F238E27FC236}">
                  <a16:creationId xmlns:a16="http://schemas.microsoft.com/office/drawing/2014/main" id="{F6CC94E1-85DC-96EB-CA15-37895A21015E}"/>
                </a:ext>
              </a:extLst>
            </p:cNvPr>
            <p:cNvSpPr txBox="1"/>
            <p:nvPr/>
          </p:nvSpPr>
          <p:spPr>
            <a:xfrm>
              <a:off x="10272488" y="5443567"/>
              <a:ext cx="838050" cy="276999"/>
            </a:xfrm>
            <a:prstGeom prst="rect">
              <a:avLst/>
            </a:prstGeom>
            <a:noFill/>
          </p:spPr>
          <p:txBody>
            <a:bodyPr wrap="none" rtlCol="0">
              <a:spAutoFit/>
            </a:bodyPr>
            <a:lstStyle/>
            <a:p>
              <a:r>
                <a:rPr lang="et-EE" sz="1200" dirty="0"/>
                <a:t>Kaugemal:</a:t>
              </a:r>
            </a:p>
          </p:txBody>
        </p:sp>
        <p:sp>
          <p:nvSpPr>
            <p:cNvPr id="150" name="Rectangle 149">
              <a:extLst>
                <a:ext uri="{FF2B5EF4-FFF2-40B4-BE49-F238E27FC236}">
                  <a16:creationId xmlns:a16="http://schemas.microsoft.com/office/drawing/2014/main" id="{8FCFDA90-1724-E543-A9C9-649A52C3275B}"/>
                </a:ext>
              </a:extLst>
            </p:cNvPr>
            <p:cNvSpPr/>
            <p:nvPr/>
          </p:nvSpPr>
          <p:spPr>
            <a:xfrm>
              <a:off x="11101324" y="5766921"/>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314</a:t>
              </a:r>
            </a:p>
          </p:txBody>
        </p:sp>
        <p:sp>
          <p:nvSpPr>
            <p:cNvPr id="151" name="TextBox 150">
              <a:extLst>
                <a:ext uri="{FF2B5EF4-FFF2-40B4-BE49-F238E27FC236}">
                  <a16:creationId xmlns:a16="http://schemas.microsoft.com/office/drawing/2014/main" id="{6FFBA2EA-96C4-F811-EF30-108535946F40}"/>
                </a:ext>
              </a:extLst>
            </p:cNvPr>
            <p:cNvSpPr txBox="1"/>
            <p:nvPr/>
          </p:nvSpPr>
          <p:spPr>
            <a:xfrm>
              <a:off x="9590127" y="5766921"/>
              <a:ext cx="1511197" cy="276999"/>
            </a:xfrm>
            <a:prstGeom prst="rect">
              <a:avLst/>
            </a:prstGeom>
            <a:noFill/>
          </p:spPr>
          <p:txBody>
            <a:bodyPr wrap="square" rtlCol="0">
              <a:spAutoFit/>
            </a:bodyPr>
            <a:lstStyle/>
            <a:p>
              <a:pPr algn="r"/>
              <a:r>
                <a:rPr lang="et-EE" sz="1200" dirty="0"/>
                <a:t>5 km piirkonnas:</a:t>
              </a:r>
            </a:p>
          </p:txBody>
        </p:sp>
        <p:sp>
          <p:nvSpPr>
            <p:cNvPr id="152" name="Rectangle 151">
              <a:extLst>
                <a:ext uri="{FF2B5EF4-FFF2-40B4-BE49-F238E27FC236}">
                  <a16:creationId xmlns:a16="http://schemas.microsoft.com/office/drawing/2014/main" id="{342472F8-F9FF-FA72-2740-008D839A055B}"/>
                </a:ext>
              </a:extLst>
            </p:cNvPr>
            <p:cNvSpPr/>
            <p:nvPr/>
          </p:nvSpPr>
          <p:spPr>
            <a:xfrm>
              <a:off x="11097228" y="6099126"/>
              <a:ext cx="360000" cy="252000"/>
            </a:xfrm>
            <a:prstGeom prst="rec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t-EE" sz="1400" dirty="0"/>
                <a:t>53%</a:t>
              </a:r>
            </a:p>
          </p:txBody>
        </p:sp>
        <p:sp>
          <p:nvSpPr>
            <p:cNvPr id="158" name="Rectangle 157">
              <a:extLst>
                <a:ext uri="{FF2B5EF4-FFF2-40B4-BE49-F238E27FC236}">
                  <a16:creationId xmlns:a16="http://schemas.microsoft.com/office/drawing/2014/main" id="{ED65EEAA-DBC8-D6CA-B739-A75FF5FAABDD}"/>
                </a:ext>
              </a:extLst>
            </p:cNvPr>
            <p:cNvSpPr/>
            <p:nvPr/>
          </p:nvSpPr>
          <p:spPr>
            <a:xfrm>
              <a:off x="11097228" y="5465444"/>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282</a:t>
              </a:r>
            </a:p>
          </p:txBody>
        </p:sp>
        <p:sp>
          <p:nvSpPr>
            <p:cNvPr id="159" name="Rectangle 158">
              <a:extLst>
                <a:ext uri="{FF2B5EF4-FFF2-40B4-BE49-F238E27FC236}">
                  <a16:creationId xmlns:a16="http://schemas.microsoft.com/office/drawing/2014/main" id="{F78F1E09-F750-D26C-1D9D-C5E27FD3D184}"/>
                </a:ext>
              </a:extLst>
            </p:cNvPr>
            <p:cNvSpPr/>
            <p:nvPr/>
          </p:nvSpPr>
          <p:spPr>
            <a:xfrm>
              <a:off x="9766169" y="5158238"/>
              <a:ext cx="1916215" cy="252000"/>
            </a:xfrm>
            <a:prstGeom prst="rect">
              <a:avLst/>
            </a:prstGeom>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t-EE" sz="1200" dirty="0"/>
                <a:t>Kui Veltsi ja Lasila kool sulgeda</a:t>
              </a:r>
            </a:p>
          </p:txBody>
        </p:sp>
      </p:grpSp>
    </p:spTree>
    <p:extLst>
      <p:ext uri="{BB962C8B-B14F-4D97-AF65-F5344CB8AC3E}">
        <p14:creationId xmlns:p14="http://schemas.microsoft.com/office/powerpoint/2010/main" val="1417424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TextBox 50">
            <a:extLst>
              <a:ext uri="{FF2B5EF4-FFF2-40B4-BE49-F238E27FC236}">
                <a16:creationId xmlns:a16="http://schemas.microsoft.com/office/drawing/2014/main" id="{04FB48F1-8B6D-58E6-002C-9D8A939A359B}"/>
              </a:ext>
            </a:extLst>
          </p:cNvPr>
          <p:cNvSpPr txBox="1"/>
          <p:nvPr/>
        </p:nvSpPr>
        <p:spPr>
          <a:xfrm>
            <a:off x="424206" y="403979"/>
            <a:ext cx="1066061" cy="369332"/>
          </a:xfrm>
          <a:prstGeom prst="rect">
            <a:avLst/>
          </a:prstGeom>
          <a:noFill/>
        </p:spPr>
        <p:txBody>
          <a:bodyPr wrap="none" rtlCol="0">
            <a:spAutoFit/>
          </a:bodyPr>
          <a:lstStyle/>
          <a:p>
            <a:r>
              <a:rPr lang="et-EE" dirty="0"/>
              <a:t>Lasteaiad</a:t>
            </a:r>
          </a:p>
        </p:txBody>
      </p:sp>
      <p:grpSp>
        <p:nvGrpSpPr>
          <p:cNvPr id="58" name="Group 57">
            <a:extLst>
              <a:ext uri="{FF2B5EF4-FFF2-40B4-BE49-F238E27FC236}">
                <a16:creationId xmlns:a16="http://schemas.microsoft.com/office/drawing/2014/main" id="{8527939F-C58F-8DFC-3FBF-B7ACA37B39B6}"/>
              </a:ext>
            </a:extLst>
          </p:cNvPr>
          <p:cNvGrpSpPr/>
          <p:nvPr/>
        </p:nvGrpSpPr>
        <p:grpSpPr>
          <a:xfrm>
            <a:off x="1800918" y="0"/>
            <a:ext cx="8319051" cy="7441152"/>
            <a:chOff x="1800918" y="0"/>
            <a:chExt cx="8319051" cy="7441152"/>
          </a:xfrm>
        </p:grpSpPr>
        <p:grpSp>
          <p:nvGrpSpPr>
            <p:cNvPr id="71" name="Group 70">
              <a:extLst>
                <a:ext uri="{FF2B5EF4-FFF2-40B4-BE49-F238E27FC236}">
                  <a16:creationId xmlns:a16="http://schemas.microsoft.com/office/drawing/2014/main" id="{12E6D6C8-0A5A-1FD1-0CBE-CAB932B92491}"/>
                </a:ext>
              </a:extLst>
            </p:cNvPr>
            <p:cNvGrpSpPr/>
            <p:nvPr/>
          </p:nvGrpSpPr>
          <p:grpSpPr>
            <a:xfrm>
              <a:off x="1800918" y="0"/>
              <a:ext cx="8319051" cy="7441152"/>
              <a:chOff x="1885760" y="26909"/>
              <a:chExt cx="8319051" cy="7441152"/>
            </a:xfrm>
          </p:grpSpPr>
          <p:grpSp>
            <p:nvGrpSpPr>
              <p:cNvPr id="4" name="Group 3">
                <a:extLst>
                  <a:ext uri="{FF2B5EF4-FFF2-40B4-BE49-F238E27FC236}">
                    <a16:creationId xmlns:a16="http://schemas.microsoft.com/office/drawing/2014/main" id="{309050CC-FE30-F66E-F69E-804BD06F6930}"/>
                  </a:ext>
                </a:extLst>
              </p:cNvPr>
              <p:cNvGrpSpPr/>
              <p:nvPr/>
            </p:nvGrpSpPr>
            <p:grpSpPr>
              <a:xfrm>
                <a:off x="1885760" y="26909"/>
                <a:ext cx="8319051" cy="6696900"/>
                <a:chOff x="2398850" y="100958"/>
                <a:chExt cx="8319051" cy="6696900"/>
              </a:xfrm>
            </p:grpSpPr>
            <p:pic>
              <p:nvPicPr>
                <p:cNvPr id="5" name="Picture 4" descr="Map&#10;&#10;Description automatically generated">
                  <a:extLst>
                    <a:ext uri="{FF2B5EF4-FFF2-40B4-BE49-F238E27FC236}">
                      <a16:creationId xmlns:a16="http://schemas.microsoft.com/office/drawing/2014/main" id="{83DA331A-B5DC-557D-4480-7AEA77A6C8D4}"/>
                    </a:ext>
                  </a:extLst>
                </p:cNvPr>
                <p:cNvPicPr>
                  <a:picLocks noChangeAspect="1"/>
                </p:cNvPicPr>
                <p:nvPr/>
              </p:nvPicPr>
              <p:blipFill rotWithShape="1">
                <a:blip r:embed="rId2">
                  <a:extLst>
                    <a:ext uri="{28A0092B-C50C-407E-A947-70E740481C1C}">
                      <a14:useLocalDpi xmlns:a14="http://schemas.microsoft.com/office/drawing/2010/main" val="0"/>
                    </a:ext>
                  </a:extLst>
                </a:blip>
                <a:srcRect l="15748" t="13058" r="12673" b="5412"/>
                <a:stretch/>
              </p:blipFill>
              <p:spPr>
                <a:xfrm>
                  <a:off x="2398850" y="100958"/>
                  <a:ext cx="8319051" cy="6696900"/>
                </a:xfrm>
                <a:prstGeom prst="rect">
                  <a:avLst/>
                </a:prstGeom>
              </p:spPr>
            </p:pic>
            <p:sp>
              <p:nvSpPr>
                <p:cNvPr id="6" name="TextBox 5">
                  <a:extLst>
                    <a:ext uri="{FF2B5EF4-FFF2-40B4-BE49-F238E27FC236}">
                      <a16:creationId xmlns:a16="http://schemas.microsoft.com/office/drawing/2014/main" id="{3EB5A502-E402-2C5E-4A1F-95C7CA208862}"/>
                    </a:ext>
                  </a:extLst>
                </p:cNvPr>
                <p:cNvSpPr txBox="1"/>
                <p:nvPr/>
              </p:nvSpPr>
              <p:spPr>
                <a:xfrm>
                  <a:off x="8876526" y="2375680"/>
                  <a:ext cx="871970" cy="276999"/>
                </a:xfrm>
                <a:prstGeom prst="rect">
                  <a:avLst/>
                </a:prstGeom>
                <a:noFill/>
              </p:spPr>
              <p:txBody>
                <a:bodyPr wrap="none" rtlCol="0">
                  <a:spAutoFit/>
                </a:bodyPr>
                <a:lstStyle/>
                <a:p>
                  <a:r>
                    <a:rPr lang="et-EE" sz="1200" b="1" dirty="0">
                      <a:solidFill>
                        <a:srgbClr val="2239D2"/>
                      </a:solidFill>
                    </a:rPr>
                    <a:t>ja lasteaed</a:t>
                  </a:r>
                </a:p>
              </p:txBody>
            </p:sp>
          </p:grpSp>
          <p:sp>
            <p:nvSpPr>
              <p:cNvPr id="7" name="Oval 6">
                <a:extLst>
                  <a:ext uri="{FF2B5EF4-FFF2-40B4-BE49-F238E27FC236}">
                    <a16:creationId xmlns:a16="http://schemas.microsoft.com/office/drawing/2014/main" id="{8F7B0DAD-464C-4F7E-D24D-430EC2960572}"/>
                  </a:ext>
                </a:extLst>
              </p:cNvPr>
              <p:cNvSpPr/>
              <p:nvPr/>
            </p:nvSpPr>
            <p:spPr>
              <a:xfrm>
                <a:off x="2992582" y="619298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9</a:t>
                </a:r>
              </a:p>
            </p:txBody>
          </p:sp>
          <p:sp>
            <p:nvSpPr>
              <p:cNvPr id="8" name="Oval 7">
                <a:extLst>
                  <a:ext uri="{FF2B5EF4-FFF2-40B4-BE49-F238E27FC236}">
                    <a16:creationId xmlns:a16="http://schemas.microsoft.com/office/drawing/2014/main" id="{CF83F833-06E1-978E-F9BE-61FD4F752E5D}"/>
                  </a:ext>
                </a:extLst>
              </p:cNvPr>
              <p:cNvSpPr/>
              <p:nvPr/>
            </p:nvSpPr>
            <p:spPr>
              <a:xfrm>
                <a:off x="4991944" y="5036127"/>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6</a:t>
                </a:r>
              </a:p>
            </p:txBody>
          </p:sp>
          <p:sp>
            <p:nvSpPr>
              <p:cNvPr id="9" name="Oval 8">
                <a:extLst>
                  <a:ext uri="{FF2B5EF4-FFF2-40B4-BE49-F238E27FC236}">
                    <a16:creationId xmlns:a16="http://schemas.microsoft.com/office/drawing/2014/main" id="{EA3AC6EC-6256-EDF8-6AEE-B3A7818C53E8}"/>
                  </a:ext>
                </a:extLst>
              </p:cNvPr>
              <p:cNvSpPr/>
              <p:nvPr/>
            </p:nvSpPr>
            <p:spPr>
              <a:xfrm>
                <a:off x="3496963" y="594098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4</a:t>
                </a:r>
              </a:p>
            </p:txBody>
          </p:sp>
          <p:sp>
            <p:nvSpPr>
              <p:cNvPr id="10" name="Oval 9">
                <a:extLst>
                  <a:ext uri="{FF2B5EF4-FFF2-40B4-BE49-F238E27FC236}">
                    <a16:creationId xmlns:a16="http://schemas.microsoft.com/office/drawing/2014/main" id="{D796451D-86FF-62F2-8D67-5097FD289F09}"/>
                  </a:ext>
                </a:extLst>
              </p:cNvPr>
              <p:cNvSpPr/>
              <p:nvPr/>
            </p:nvSpPr>
            <p:spPr>
              <a:xfrm>
                <a:off x="3244582" y="558122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4</a:t>
                </a:r>
              </a:p>
            </p:txBody>
          </p:sp>
          <p:sp>
            <p:nvSpPr>
              <p:cNvPr id="11" name="Oval 10">
                <a:extLst>
                  <a:ext uri="{FF2B5EF4-FFF2-40B4-BE49-F238E27FC236}">
                    <a16:creationId xmlns:a16="http://schemas.microsoft.com/office/drawing/2014/main" id="{BF03DC9B-B7CB-A860-E91E-C0216E82A92F}"/>
                  </a:ext>
                </a:extLst>
              </p:cNvPr>
              <p:cNvSpPr/>
              <p:nvPr/>
            </p:nvSpPr>
            <p:spPr>
              <a:xfrm>
                <a:off x="4334768" y="590542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12" name="Oval 11">
                <a:extLst>
                  <a:ext uri="{FF2B5EF4-FFF2-40B4-BE49-F238E27FC236}">
                    <a16:creationId xmlns:a16="http://schemas.microsoft.com/office/drawing/2014/main" id="{ED700CA9-DE11-D9C0-F536-D63A7F19D3E8}"/>
                  </a:ext>
                </a:extLst>
              </p:cNvPr>
              <p:cNvSpPr/>
              <p:nvPr/>
            </p:nvSpPr>
            <p:spPr>
              <a:xfrm>
                <a:off x="3845678" y="22621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12</a:t>
                </a:r>
              </a:p>
            </p:txBody>
          </p:sp>
          <p:sp>
            <p:nvSpPr>
              <p:cNvPr id="13" name="Oval 12">
                <a:extLst>
                  <a:ext uri="{FF2B5EF4-FFF2-40B4-BE49-F238E27FC236}">
                    <a16:creationId xmlns:a16="http://schemas.microsoft.com/office/drawing/2014/main" id="{5FA215D2-8BB3-59D6-DCE7-9FCE8334EDAD}"/>
                  </a:ext>
                </a:extLst>
              </p:cNvPr>
              <p:cNvSpPr/>
              <p:nvPr/>
            </p:nvSpPr>
            <p:spPr>
              <a:xfrm>
                <a:off x="4891117" y="4346863"/>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8</a:t>
                </a:r>
              </a:p>
            </p:txBody>
          </p:sp>
          <p:sp>
            <p:nvSpPr>
              <p:cNvPr id="15" name="Oval 14">
                <a:extLst>
                  <a:ext uri="{FF2B5EF4-FFF2-40B4-BE49-F238E27FC236}">
                    <a16:creationId xmlns:a16="http://schemas.microsoft.com/office/drawing/2014/main" id="{C388D526-DCF1-A162-79C3-98F80B6FB1BD}"/>
                  </a:ext>
                </a:extLst>
              </p:cNvPr>
              <p:cNvSpPr/>
              <p:nvPr/>
            </p:nvSpPr>
            <p:spPr>
              <a:xfrm>
                <a:off x="4876636" y="3051000"/>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6</a:t>
                </a:r>
              </a:p>
            </p:txBody>
          </p:sp>
          <p:sp>
            <p:nvSpPr>
              <p:cNvPr id="16" name="Oval 15">
                <a:extLst>
                  <a:ext uri="{FF2B5EF4-FFF2-40B4-BE49-F238E27FC236}">
                    <a16:creationId xmlns:a16="http://schemas.microsoft.com/office/drawing/2014/main" id="{4BEFEFF3-5290-5DA2-A0EB-BFE6581D571C}"/>
                  </a:ext>
                </a:extLst>
              </p:cNvPr>
              <p:cNvSpPr/>
              <p:nvPr/>
            </p:nvSpPr>
            <p:spPr>
              <a:xfrm>
                <a:off x="4552690" y="26526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11</a:t>
                </a:r>
              </a:p>
            </p:txBody>
          </p:sp>
          <p:sp>
            <p:nvSpPr>
              <p:cNvPr id="17" name="Oval 16">
                <a:extLst>
                  <a:ext uri="{FF2B5EF4-FFF2-40B4-BE49-F238E27FC236}">
                    <a16:creationId xmlns:a16="http://schemas.microsoft.com/office/drawing/2014/main" id="{00F71555-1403-B159-A02B-76C4283FF887}"/>
                  </a:ext>
                </a:extLst>
              </p:cNvPr>
              <p:cNvSpPr/>
              <p:nvPr/>
            </p:nvSpPr>
            <p:spPr>
              <a:xfrm>
                <a:off x="4142922" y="26137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6</a:t>
                </a:r>
              </a:p>
            </p:txBody>
          </p:sp>
          <p:sp>
            <p:nvSpPr>
              <p:cNvPr id="18" name="Oval 17">
                <a:extLst>
                  <a:ext uri="{FF2B5EF4-FFF2-40B4-BE49-F238E27FC236}">
                    <a16:creationId xmlns:a16="http://schemas.microsoft.com/office/drawing/2014/main" id="{AB563B10-4C3C-0805-D0BF-365F2ED2C293}"/>
                  </a:ext>
                </a:extLst>
              </p:cNvPr>
              <p:cNvSpPr/>
              <p:nvPr/>
            </p:nvSpPr>
            <p:spPr>
              <a:xfrm>
                <a:off x="4639117" y="3300613"/>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a:t>
                </a:r>
              </a:p>
            </p:txBody>
          </p:sp>
          <p:sp>
            <p:nvSpPr>
              <p:cNvPr id="19" name="Oval 18">
                <a:extLst>
                  <a:ext uri="{FF2B5EF4-FFF2-40B4-BE49-F238E27FC236}">
                    <a16:creationId xmlns:a16="http://schemas.microsoft.com/office/drawing/2014/main" id="{185F7BDE-6900-0004-3627-23EFFBBE8087}"/>
                  </a:ext>
                </a:extLst>
              </p:cNvPr>
              <p:cNvSpPr/>
              <p:nvPr/>
            </p:nvSpPr>
            <p:spPr>
              <a:xfrm>
                <a:off x="4007494" y="24379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20" name="Oval 19">
                <a:extLst>
                  <a:ext uri="{FF2B5EF4-FFF2-40B4-BE49-F238E27FC236}">
                    <a16:creationId xmlns:a16="http://schemas.microsoft.com/office/drawing/2014/main" id="{093EDEAF-18DF-9A9C-7DF9-59E344AD966B}"/>
                  </a:ext>
                </a:extLst>
              </p:cNvPr>
              <p:cNvSpPr/>
              <p:nvPr/>
            </p:nvSpPr>
            <p:spPr>
              <a:xfrm>
                <a:off x="4362603" y="413700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23</a:t>
                </a:r>
              </a:p>
            </p:txBody>
          </p:sp>
          <p:sp>
            <p:nvSpPr>
              <p:cNvPr id="21" name="Oval 20">
                <a:extLst>
                  <a:ext uri="{FF2B5EF4-FFF2-40B4-BE49-F238E27FC236}">
                    <a16:creationId xmlns:a16="http://schemas.microsoft.com/office/drawing/2014/main" id="{62C48B07-E65C-3545-71AA-8CD87E2EC3E9}"/>
                  </a:ext>
                </a:extLst>
              </p:cNvPr>
              <p:cNvSpPr/>
              <p:nvPr/>
            </p:nvSpPr>
            <p:spPr>
              <a:xfrm>
                <a:off x="4876636" y="3927724"/>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6</a:t>
                </a:r>
              </a:p>
            </p:txBody>
          </p:sp>
          <p:sp>
            <p:nvSpPr>
              <p:cNvPr id="22" name="Oval 21">
                <a:extLst>
                  <a:ext uri="{FF2B5EF4-FFF2-40B4-BE49-F238E27FC236}">
                    <a16:creationId xmlns:a16="http://schemas.microsoft.com/office/drawing/2014/main" id="{C0C3A872-C038-F8F3-BE58-AC50154D73EF}"/>
                  </a:ext>
                </a:extLst>
              </p:cNvPr>
              <p:cNvSpPr/>
              <p:nvPr/>
            </p:nvSpPr>
            <p:spPr>
              <a:xfrm>
                <a:off x="3755494" y="438900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9</a:t>
                </a:r>
              </a:p>
            </p:txBody>
          </p:sp>
          <p:sp>
            <p:nvSpPr>
              <p:cNvPr id="23" name="Oval 22">
                <a:extLst>
                  <a:ext uri="{FF2B5EF4-FFF2-40B4-BE49-F238E27FC236}">
                    <a16:creationId xmlns:a16="http://schemas.microsoft.com/office/drawing/2014/main" id="{7CA8C064-3238-07A1-7F45-0CFC2170516D}"/>
                  </a:ext>
                </a:extLst>
              </p:cNvPr>
              <p:cNvSpPr/>
              <p:nvPr/>
            </p:nvSpPr>
            <p:spPr>
              <a:xfrm>
                <a:off x="4323305" y="4456653"/>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24" name="Oval 23">
                <a:extLst>
                  <a:ext uri="{FF2B5EF4-FFF2-40B4-BE49-F238E27FC236}">
                    <a16:creationId xmlns:a16="http://schemas.microsoft.com/office/drawing/2014/main" id="{74FBF6F9-4D29-943D-A12E-5AA8A3E7D9F3}"/>
                  </a:ext>
                </a:extLst>
              </p:cNvPr>
              <p:cNvSpPr/>
              <p:nvPr/>
            </p:nvSpPr>
            <p:spPr>
              <a:xfrm>
                <a:off x="3979587" y="375474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25" name="Oval 24">
                <a:extLst>
                  <a:ext uri="{FF2B5EF4-FFF2-40B4-BE49-F238E27FC236}">
                    <a16:creationId xmlns:a16="http://schemas.microsoft.com/office/drawing/2014/main" id="{E6E03060-04A5-9B13-BFBA-25F5C955B5E8}"/>
                  </a:ext>
                </a:extLst>
              </p:cNvPr>
              <p:cNvSpPr/>
              <p:nvPr/>
            </p:nvSpPr>
            <p:spPr>
              <a:xfrm>
                <a:off x="4362603" y="3801724"/>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14" name="Oval 13">
                <a:extLst>
                  <a:ext uri="{FF2B5EF4-FFF2-40B4-BE49-F238E27FC236}">
                    <a16:creationId xmlns:a16="http://schemas.microsoft.com/office/drawing/2014/main" id="{5A380FA4-74B3-4800-C921-FCCB2C832212}"/>
                  </a:ext>
                </a:extLst>
              </p:cNvPr>
              <p:cNvSpPr/>
              <p:nvPr/>
            </p:nvSpPr>
            <p:spPr>
              <a:xfrm>
                <a:off x="3668733" y="2820245"/>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a:t>
                </a:r>
              </a:p>
            </p:txBody>
          </p:sp>
          <p:sp>
            <p:nvSpPr>
              <p:cNvPr id="50" name="Oval 49">
                <a:extLst>
                  <a:ext uri="{FF2B5EF4-FFF2-40B4-BE49-F238E27FC236}">
                    <a16:creationId xmlns:a16="http://schemas.microsoft.com/office/drawing/2014/main" id="{1A518D12-BD2D-2A89-332B-477B491F5536}"/>
                  </a:ext>
                </a:extLst>
              </p:cNvPr>
              <p:cNvSpPr/>
              <p:nvPr/>
            </p:nvSpPr>
            <p:spPr>
              <a:xfrm>
                <a:off x="2207421" y="5236061"/>
                <a:ext cx="2232000" cy="2232000"/>
              </a:xfrm>
              <a:prstGeom prst="ellipse">
                <a:avLst/>
              </a:prstGeom>
              <a:noFill/>
              <a:ln w="28575">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46" name="Oval 45">
                <a:extLst>
                  <a:ext uri="{FF2B5EF4-FFF2-40B4-BE49-F238E27FC236}">
                    <a16:creationId xmlns:a16="http://schemas.microsoft.com/office/drawing/2014/main" id="{6F8F42A5-731C-D142-83AB-762438D44D5F}"/>
                  </a:ext>
                </a:extLst>
              </p:cNvPr>
              <p:cNvSpPr/>
              <p:nvPr/>
            </p:nvSpPr>
            <p:spPr>
              <a:xfrm>
                <a:off x="3093181" y="1085009"/>
                <a:ext cx="2232000" cy="2232000"/>
              </a:xfrm>
              <a:prstGeom prst="ellipse">
                <a:avLst/>
              </a:prstGeom>
              <a:noFill/>
              <a:ln w="28575">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59" name="Rectangle: Rounded Corners 58">
                <a:extLst>
                  <a:ext uri="{FF2B5EF4-FFF2-40B4-BE49-F238E27FC236}">
                    <a16:creationId xmlns:a16="http://schemas.microsoft.com/office/drawing/2014/main" id="{0A9110CF-EA11-9FC6-3B7B-B90BBA38EDAC}"/>
                  </a:ext>
                </a:extLst>
              </p:cNvPr>
              <p:cNvSpPr/>
              <p:nvPr/>
            </p:nvSpPr>
            <p:spPr>
              <a:xfrm rot="3826046">
                <a:off x="5050009" y="3690987"/>
                <a:ext cx="720000" cy="2520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t-EE" sz="1400" dirty="0"/>
                  <a:t>Rakvere</a:t>
                </a:r>
              </a:p>
            </p:txBody>
          </p:sp>
          <p:sp>
            <p:nvSpPr>
              <p:cNvPr id="2" name="Oval 1">
                <a:extLst>
                  <a:ext uri="{FF2B5EF4-FFF2-40B4-BE49-F238E27FC236}">
                    <a16:creationId xmlns:a16="http://schemas.microsoft.com/office/drawing/2014/main" id="{81EF530C-ACAE-5C4D-7D35-238A67983800}"/>
                  </a:ext>
                </a:extLst>
              </p:cNvPr>
              <p:cNvSpPr/>
              <p:nvPr/>
            </p:nvSpPr>
            <p:spPr>
              <a:xfrm>
                <a:off x="7446031" y="110316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3" name="Oval 2">
                <a:extLst>
                  <a:ext uri="{FF2B5EF4-FFF2-40B4-BE49-F238E27FC236}">
                    <a16:creationId xmlns:a16="http://schemas.microsoft.com/office/drawing/2014/main" id="{84FE5364-CD1F-5DD6-31FB-EE9D818BC6F0}"/>
                  </a:ext>
                </a:extLst>
              </p:cNvPr>
              <p:cNvSpPr/>
              <p:nvPr/>
            </p:nvSpPr>
            <p:spPr>
              <a:xfrm>
                <a:off x="8260463" y="27397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5</a:t>
                </a:r>
              </a:p>
            </p:txBody>
          </p:sp>
          <p:sp>
            <p:nvSpPr>
              <p:cNvPr id="26" name="Oval 25">
                <a:extLst>
                  <a:ext uri="{FF2B5EF4-FFF2-40B4-BE49-F238E27FC236}">
                    <a16:creationId xmlns:a16="http://schemas.microsoft.com/office/drawing/2014/main" id="{4C7C8115-C604-463E-A9B2-97F4899AC49E}"/>
                  </a:ext>
                </a:extLst>
              </p:cNvPr>
              <p:cNvSpPr/>
              <p:nvPr/>
            </p:nvSpPr>
            <p:spPr>
              <a:xfrm>
                <a:off x="7317481" y="23119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27" name="Oval 26">
                <a:extLst>
                  <a:ext uri="{FF2B5EF4-FFF2-40B4-BE49-F238E27FC236}">
                    <a16:creationId xmlns:a16="http://schemas.microsoft.com/office/drawing/2014/main" id="{A4740609-1C91-6A54-26A1-E5553C0C6BC9}"/>
                  </a:ext>
                </a:extLst>
              </p:cNvPr>
              <p:cNvSpPr/>
              <p:nvPr/>
            </p:nvSpPr>
            <p:spPr>
              <a:xfrm>
                <a:off x="8345218" y="20101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5</a:t>
                </a:r>
              </a:p>
            </p:txBody>
          </p:sp>
          <p:sp>
            <p:nvSpPr>
              <p:cNvPr id="28" name="Oval 27">
                <a:extLst>
                  <a:ext uri="{FF2B5EF4-FFF2-40B4-BE49-F238E27FC236}">
                    <a16:creationId xmlns:a16="http://schemas.microsoft.com/office/drawing/2014/main" id="{36CD7B2E-8DED-225A-36D2-D1672C586616}"/>
                  </a:ext>
                </a:extLst>
              </p:cNvPr>
              <p:cNvSpPr/>
              <p:nvPr/>
            </p:nvSpPr>
            <p:spPr>
              <a:xfrm>
                <a:off x="9182351" y="2536946"/>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29" name="Oval 28">
                <a:extLst>
                  <a:ext uri="{FF2B5EF4-FFF2-40B4-BE49-F238E27FC236}">
                    <a16:creationId xmlns:a16="http://schemas.microsoft.com/office/drawing/2014/main" id="{DCD60536-4FB7-2F33-AF99-D9B7F8E3F9DC}"/>
                  </a:ext>
                </a:extLst>
              </p:cNvPr>
              <p:cNvSpPr/>
              <p:nvPr/>
            </p:nvSpPr>
            <p:spPr>
              <a:xfrm>
                <a:off x="8803050" y="2838196"/>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30" name="Oval 29">
                <a:extLst>
                  <a:ext uri="{FF2B5EF4-FFF2-40B4-BE49-F238E27FC236}">
                    <a16:creationId xmlns:a16="http://schemas.microsoft.com/office/drawing/2014/main" id="{C8534662-D563-28F6-3C1E-03DC969AEB15}"/>
                  </a:ext>
                </a:extLst>
              </p:cNvPr>
              <p:cNvSpPr/>
              <p:nvPr/>
            </p:nvSpPr>
            <p:spPr>
              <a:xfrm>
                <a:off x="7784172" y="19553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7</a:t>
                </a:r>
              </a:p>
            </p:txBody>
          </p:sp>
          <p:sp>
            <p:nvSpPr>
              <p:cNvPr id="31" name="Oval 30">
                <a:extLst>
                  <a:ext uri="{FF2B5EF4-FFF2-40B4-BE49-F238E27FC236}">
                    <a16:creationId xmlns:a16="http://schemas.microsoft.com/office/drawing/2014/main" id="{756F2488-1315-2EB7-BEEB-28BFDC923D48}"/>
                  </a:ext>
                </a:extLst>
              </p:cNvPr>
              <p:cNvSpPr/>
              <p:nvPr/>
            </p:nvSpPr>
            <p:spPr>
              <a:xfrm>
                <a:off x="8103551" y="23119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22</a:t>
                </a:r>
              </a:p>
            </p:txBody>
          </p:sp>
          <p:sp>
            <p:nvSpPr>
              <p:cNvPr id="32" name="Oval 31">
                <a:extLst>
                  <a:ext uri="{FF2B5EF4-FFF2-40B4-BE49-F238E27FC236}">
                    <a16:creationId xmlns:a16="http://schemas.microsoft.com/office/drawing/2014/main" id="{A6CD220C-C475-F400-F560-1BDD8B175EA5}"/>
                  </a:ext>
                </a:extLst>
              </p:cNvPr>
              <p:cNvSpPr/>
              <p:nvPr/>
            </p:nvSpPr>
            <p:spPr>
              <a:xfrm>
                <a:off x="8457669" y="321887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33" name="Oval 32">
                <a:extLst>
                  <a:ext uri="{FF2B5EF4-FFF2-40B4-BE49-F238E27FC236}">
                    <a16:creationId xmlns:a16="http://schemas.microsoft.com/office/drawing/2014/main" id="{181C63CD-CB0E-543F-DF9C-67F2CDAB0C8D}"/>
                  </a:ext>
                </a:extLst>
              </p:cNvPr>
              <p:cNvSpPr/>
              <p:nvPr/>
            </p:nvSpPr>
            <p:spPr>
              <a:xfrm>
                <a:off x="8130252" y="134152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0</a:t>
                </a:r>
              </a:p>
            </p:txBody>
          </p:sp>
          <p:sp>
            <p:nvSpPr>
              <p:cNvPr id="34" name="Oval 33">
                <a:extLst>
                  <a:ext uri="{FF2B5EF4-FFF2-40B4-BE49-F238E27FC236}">
                    <a16:creationId xmlns:a16="http://schemas.microsoft.com/office/drawing/2014/main" id="{6A75AD25-86B7-8319-68F4-52BD3BEBBDDD}"/>
                  </a:ext>
                </a:extLst>
              </p:cNvPr>
              <p:cNvSpPr/>
              <p:nvPr/>
            </p:nvSpPr>
            <p:spPr>
              <a:xfrm>
                <a:off x="7959818" y="318350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35" name="Oval 34">
                <a:extLst>
                  <a:ext uri="{FF2B5EF4-FFF2-40B4-BE49-F238E27FC236}">
                    <a16:creationId xmlns:a16="http://schemas.microsoft.com/office/drawing/2014/main" id="{092A75DB-FF0C-D50D-FDE6-4068233EA533}"/>
                  </a:ext>
                </a:extLst>
              </p:cNvPr>
              <p:cNvSpPr/>
              <p:nvPr/>
            </p:nvSpPr>
            <p:spPr>
              <a:xfrm>
                <a:off x="6843895" y="3697760"/>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36" name="Oval 35">
                <a:extLst>
                  <a:ext uri="{FF2B5EF4-FFF2-40B4-BE49-F238E27FC236}">
                    <a16:creationId xmlns:a16="http://schemas.microsoft.com/office/drawing/2014/main" id="{3C2805DE-E1F4-C117-EEA6-BD3E49403279}"/>
                  </a:ext>
                </a:extLst>
              </p:cNvPr>
              <p:cNvSpPr/>
              <p:nvPr/>
            </p:nvSpPr>
            <p:spPr>
              <a:xfrm>
                <a:off x="6717895" y="3223370"/>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37" name="Oval 36">
                <a:extLst>
                  <a:ext uri="{FF2B5EF4-FFF2-40B4-BE49-F238E27FC236}">
                    <a16:creationId xmlns:a16="http://schemas.microsoft.com/office/drawing/2014/main" id="{43E1E3C4-4F67-0C95-040A-E7DC2BEF91EB}"/>
                  </a:ext>
                </a:extLst>
              </p:cNvPr>
              <p:cNvSpPr/>
              <p:nvPr/>
            </p:nvSpPr>
            <p:spPr>
              <a:xfrm>
                <a:off x="7391202" y="324935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5</a:t>
                </a:r>
              </a:p>
            </p:txBody>
          </p:sp>
          <p:sp>
            <p:nvSpPr>
              <p:cNvPr id="38" name="Oval 37">
                <a:extLst>
                  <a:ext uri="{FF2B5EF4-FFF2-40B4-BE49-F238E27FC236}">
                    <a16:creationId xmlns:a16="http://schemas.microsoft.com/office/drawing/2014/main" id="{8EB34011-1DCB-E969-6A24-C40BD4F26BA3}"/>
                  </a:ext>
                </a:extLst>
              </p:cNvPr>
              <p:cNvSpPr/>
              <p:nvPr/>
            </p:nvSpPr>
            <p:spPr>
              <a:xfrm>
                <a:off x="7481886" y="377100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8</a:t>
                </a:r>
              </a:p>
            </p:txBody>
          </p:sp>
          <p:sp>
            <p:nvSpPr>
              <p:cNvPr id="39" name="Oval 38">
                <a:extLst>
                  <a:ext uri="{FF2B5EF4-FFF2-40B4-BE49-F238E27FC236}">
                    <a16:creationId xmlns:a16="http://schemas.microsoft.com/office/drawing/2014/main" id="{7F7E505C-CBB9-FED0-AA06-B8D1F9CE0E41}"/>
                  </a:ext>
                </a:extLst>
              </p:cNvPr>
              <p:cNvSpPr/>
              <p:nvPr/>
            </p:nvSpPr>
            <p:spPr>
              <a:xfrm>
                <a:off x="5919286" y="986597"/>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0</a:t>
                </a:r>
              </a:p>
            </p:txBody>
          </p:sp>
          <p:sp>
            <p:nvSpPr>
              <p:cNvPr id="40" name="Oval 39">
                <a:extLst>
                  <a:ext uri="{FF2B5EF4-FFF2-40B4-BE49-F238E27FC236}">
                    <a16:creationId xmlns:a16="http://schemas.microsoft.com/office/drawing/2014/main" id="{DEFB3FAC-BE2B-4643-D13C-E9D4EEC7481C}"/>
                  </a:ext>
                </a:extLst>
              </p:cNvPr>
              <p:cNvSpPr/>
              <p:nvPr/>
            </p:nvSpPr>
            <p:spPr>
              <a:xfrm>
                <a:off x="7071465" y="85116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0</a:t>
                </a:r>
              </a:p>
            </p:txBody>
          </p:sp>
          <p:sp>
            <p:nvSpPr>
              <p:cNvPr id="41" name="Oval 40">
                <a:extLst>
                  <a:ext uri="{FF2B5EF4-FFF2-40B4-BE49-F238E27FC236}">
                    <a16:creationId xmlns:a16="http://schemas.microsoft.com/office/drawing/2014/main" id="{520086F5-7845-F0BE-35EE-DEB625DDFCA6}"/>
                  </a:ext>
                </a:extLst>
              </p:cNvPr>
              <p:cNvSpPr/>
              <p:nvPr/>
            </p:nvSpPr>
            <p:spPr>
              <a:xfrm>
                <a:off x="6171286" y="204826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0</a:t>
                </a:r>
              </a:p>
            </p:txBody>
          </p:sp>
          <p:sp>
            <p:nvSpPr>
              <p:cNvPr id="43" name="Oval 42">
                <a:extLst>
                  <a:ext uri="{FF2B5EF4-FFF2-40B4-BE49-F238E27FC236}">
                    <a16:creationId xmlns:a16="http://schemas.microsoft.com/office/drawing/2014/main" id="{43D2C20B-DFD8-7BD7-88AE-43B71D61EC50}"/>
                  </a:ext>
                </a:extLst>
              </p:cNvPr>
              <p:cNvSpPr/>
              <p:nvPr/>
            </p:nvSpPr>
            <p:spPr>
              <a:xfrm>
                <a:off x="6881891" y="217745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a:t>
                </a:r>
              </a:p>
            </p:txBody>
          </p:sp>
          <p:sp>
            <p:nvSpPr>
              <p:cNvPr id="44" name="Oval 43">
                <a:extLst>
                  <a:ext uri="{FF2B5EF4-FFF2-40B4-BE49-F238E27FC236}">
                    <a16:creationId xmlns:a16="http://schemas.microsoft.com/office/drawing/2014/main" id="{879D6CCB-2376-9DD5-42F9-F8128ED864EE}"/>
                  </a:ext>
                </a:extLst>
              </p:cNvPr>
              <p:cNvSpPr/>
              <p:nvPr/>
            </p:nvSpPr>
            <p:spPr>
              <a:xfrm>
                <a:off x="5766299" y="606101"/>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0</a:t>
                </a:r>
              </a:p>
            </p:txBody>
          </p:sp>
          <p:sp>
            <p:nvSpPr>
              <p:cNvPr id="45" name="Oval 44">
                <a:extLst>
                  <a:ext uri="{FF2B5EF4-FFF2-40B4-BE49-F238E27FC236}">
                    <a16:creationId xmlns:a16="http://schemas.microsoft.com/office/drawing/2014/main" id="{FB3389E7-625E-3957-379F-5186E6FFAD3E}"/>
                  </a:ext>
                </a:extLst>
              </p:cNvPr>
              <p:cNvSpPr/>
              <p:nvPr/>
            </p:nvSpPr>
            <p:spPr>
              <a:xfrm>
                <a:off x="6495771" y="124149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a:t>
                </a:r>
              </a:p>
            </p:txBody>
          </p:sp>
          <p:sp>
            <p:nvSpPr>
              <p:cNvPr id="47" name="Oval 46">
                <a:extLst>
                  <a:ext uri="{FF2B5EF4-FFF2-40B4-BE49-F238E27FC236}">
                    <a16:creationId xmlns:a16="http://schemas.microsoft.com/office/drawing/2014/main" id="{7F20F9C7-56FD-BCAC-3103-3A3CE83D12BB}"/>
                  </a:ext>
                </a:extLst>
              </p:cNvPr>
              <p:cNvSpPr/>
              <p:nvPr/>
            </p:nvSpPr>
            <p:spPr>
              <a:xfrm>
                <a:off x="6024295" y="144669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15</a:t>
                </a:r>
              </a:p>
            </p:txBody>
          </p:sp>
          <p:sp>
            <p:nvSpPr>
              <p:cNvPr id="48" name="Oval 47">
                <a:extLst>
                  <a:ext uri="{FF2B5EF4-FFF2-40B4-BE49-F238E27FC236}">
                    <a16:creationId xmlns:a16="http://schemas.microsoft.com/office/drawing/2014/main" id="{948D594B-C89A-4968-9700-667A99923F4C}"/>
                  </a:ext>
                </a:extLst>
              </p:cNvPr>
              <p:cNvSpPr/>
              <p:nvPr/>
            </p:nvSpPr>
            <p:spPr>
              <a:xfrm>
                <a:off x="7364570" y="276513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a:t>
                </a:r>
              </a:p>
            </p:txBody>
          </p:sp>
          <p:sp>
            <p:nvSpPr>
              <p:cNvPr id="49" name="Oval 48">
                <a:extLst>
                  <a:ext uri="{FF2B5EF4-FFF2-40B4-BE49-F238E27FC236}">
                    <a16:creationId xmlns:a16="http://schemas.microsoft.com/office/drawing/2014/main" id="{144A71EA-DCDB-71C0-0BC4-CB9E9FD5D91E}"/>
                  </a:ext>
                </a:extLst>
              </p:cNvPr>
              <p:cNvSpPr/>
              <p:nvPr/>
            </p:nvSpPr>
            <p:spPr>
              <a:xfrm>
                <a:off x="7255707" y="4303370"/>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0</a:t>
                </a:r>
              </a:p>
            </p:txBody>
          </p:sp>
          <p:sp>
            <p:nvSpPr>
              <p:cNvPr id="54" name="Oval 53">
                <a:extLst>
                  <a:ext uri="{FF2B5EF4-FFF2-40B4-BE49-F238E27FC236}">
                    <a16:creationId xmlns:a16="http://schemas.microsoft.com/office/drawing/2014/main" id="{3BB3D92A-031A-797F-7CE4-C9643F6A492C}"/>
                  </a:ext>
                </a:extLst>
              </p:cNvPr>
              <p:cNvSpPr/>
              <p:nvPr/>
            </p:nvSpPr>
            <p:spPr>
              <a:xfrm>
                <a:off x="7213701" y="1143962"/>
                <a:ext cx="2232000" cy="2232000"/>
              </a:xfrm>
              <a:prstGeom prst="ellipse">
                <a:avLst/>
              </a:prstGeom>
              <a:noFill/>
              <a:ln w="28575">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52" name="Oval 51">
                <a:extLst>
                  <a:ext uri="{FF2B5EF4-FFF2-40B4-BE49-F238E27FC236}">
                    <a16:creationId xmlns:a16="http://schemas.microsoft.com/office/drawing/2014/main" id="{F1B0E8AA-7467-2DE9-9027-81BB56E6F9BD}"/>
                  </a:ext>
                </a:extLst>
              </p:cNvPr>
              <p:cNvSpPr/>
              <p:nvPr/>
            </p:nvSpPr>
            <p:spPr>
              <a:xfrm>
                <a:off x="6193469" y="3206770"/>
                <a:ext cx="288000" cy="288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68</a:t>
                </a:r>
              </a:p>
            </p:txBody>
          </p:sp>
          <p:sp>
            <p:nvSpPr>
              <p:cNvPr id="53" name="Oval 52">
                <a:extLst>
                  <a:ext uri="{FF2B5EF4-FFF2-40B4-BE49-F238E27FC236}">
                    <a16:creationId xmlns:a16="http://schemas.microsoft.com/office/drawing/2014/main" id="{B8B54DC9-B16D-A722-6671-70DF4E413513}"/>
                  </a:ext>
                </a:extLst>
              </p:cNvPr>
              <p:cNvSpPr/>
              <p:nvPr/>
            </p:nvSpPr>
            <p:spPr>
              <a:xfrm>
                <a:off x="5246274" y="269954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0</a:t>
                </a:r>
              </a:p>
            </p:txBody>
          </p:sp>
          <p:sp>
            <p:nvSpPr>
              <p:cNvPr id="55" name="Oval 54">
                <a:extLst>
                  <a:ext uri="{FF2B5EF4-FFF2-40B4-BE49-F238E27FC236}">
                    <a16:creationId xmlns:a16="http://schemas.microsoft.com/office/drawing/2014/main" id="{5A2BAB8A-7303-7B32-5102-168EED841745}"/>
                  </a:ext>
                </a:extLst>
              </p:cNvPr>
              <p:cNvSpPr/>
              <p:nvPr/>
            </p:nvSpPr>
            <p:spPr>
              <a:xfrm>
                <a:off x="5837939" y="2716944"/>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0</a:t>
                </a:r>
              </a:p>
            </p:txBody>
          </p:sp>
          <p:sp>
            <p:nvSpPr>
              <p:cNvPr id="56" name="Oval 55">
                <a:extLst>
                  <a:ext uri="{FF2B5EF4-FFF2-40B4-BE49-F238E27FC236}">
                    <a16:creationId xmlns:a16="http://schemas.microsoft.com/office/drawing/2014/main" id="{43CB03D4-C5ED-E6BC-2FB4-80985A5A0F93}"/>
                  </a:ext>
                </a:extLst>
              </p:cNvPr>
              <p:cNvSpPr/>
              <p:nvPr/>
            </p:nvSpPr>
            <p:spPr>
              <a:xfrm>
                <a:off x="5419071" y="2848797"/>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6</a:t>
                </a:r>
              </a:p>
            </p:txBody>
          </p:sp>
          <p:sp>
            <p:nvSpPr>
              <p:cNvPr id="60" name="Oval 59">
                <a:extLst>
                  <a:ext uri="{FF2B5EF4-FFF2-40B4-BE49-F238E27FC236}">
                    <a16:creationId xmlns:a16="http://schemas.microsoft.com/office/drawing/2014/main" id="{A0BE16D9-C0AC-4306-32B9-77171BD7D20C}"/>
                  </a:ext>
                </a:extLst>
              </p:cNvPr>
              <p:cNvSpPr/>
              <p:nvPr/>
            </p:nvSpPr>
            <p:spPr>
              <a:xfrm>
                <a:off x="5620723" y="2224552"/>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9</a:t>
                </a:r>
              </a:p>
            </p:txBody>
          </p:sp>
          <p:sp>
            <p:nvSpPr>
              <p:cNvPr id="61" name="Oval 60">
                <a:extLst>
                  <a:ext uri="{FF2B5EF4-FFF2-40B4-BE49-F238E27FC236}">
                    <a16:creationId xmlns:a16="http://schemas.microsoft.com/office/drawing/2014/main" id="{0B730F65-CD62-AEF6-35F9-5978D8699FCF}"/>
                  </a:ext>
                </a:extLst>
              </p:cNvPr>
              <p:cNvSpPr/>
              <p:nvPr/>
            </p:nvSpPr>
            <p:spPr>
              <a:xfrm>
                <a:off x="5919923" y="3161508"/>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20</a:t>
                </a:r>
              </a:p>
            </p:txBody>
          </p:sp>
          <p:sp>
            <p:nvSpPr>
              <p:cNvPr id="62" name="Oval 61">
                <a:extLst>
                  <a:ext uri="{FF2B5EF4-FFF2-40B4-BE49-F238E27FC236}">
                    <a16:creationId xmlns:a16="http://schemas.microsoft.com/office/drawing/2014/main" id="{E9EE35CB-96AC-12CE-0F31-066741DE98B0}"/>
                  </a:ext>
                </a:extLst>
              </p:cNvPr>
              <p:cNvSpPr/>
              <p:nvPr/>
            </p:nvSpPr>
            <p:spPr>
              <a:xfrm>
                <a:off x="6582294" y="2722797"/>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3</a:t>
                </a:r>
              </a:p>
            </p:txBody>
          </p:sp>
          <p:sp>
            <p:nvSpPr>
              <p:cNvPr id="64" name="Oval 63">
                <a:extLst>
                  <a:ext uri="{FF2B5EF4-FFF2-40B4-BE49-F238E27FC236}">
                    <a16:creationId xmlns:a16="http://schemas.microsoft.com/office/drawing/2014/main" id="{D434D3E3-FAF2-6F28-496D-B6BE4339B54B}"/>
                  </a:ext>
                </a:extLst>
              </p:cNvPr>
              <p:cNvSpPr/>
              <p:nvPr/>
            </p:nvSpPr>
            <p:spPr>
              <a:xfrm>
                <a:off x="5736949" y="3413989"/>
                <a:ext cx="252000" cy="252000"/>
              </a:xfrm>
              <a:prstGeom prst="ellipse">
                <a:avLst/>
              </a:prstGeom>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et-EE" sz="1200" dirty="0"/>
                  <a:t>12</a:t>
                </a:r>
              </a:p>
            </p:txBody>
          </p:sp>
          <p:sp>
            <p:nvSpPr>
              <p:cNvPr id="42" name="Oval 41">
                <a:extLst>
                  <a:ext uri="{FF2B5EF4-FFF2-40B4-BE49-F238E27FC236}">
                    <a16:creationId xmlns:a16="http://schemas.microsoft.com/office/drawing/2014/main" id="{6EA7F46B-892F-C637-1B3B-9FFE811CA329}"/>
                  </a:ext>
                </a:extLst>
              </p:cNvPr>
              <p:cNvSpPr/>
              <p:nvPr/>
            </p:nvSpPr>
            <p:spPr>
              <a:xfrm>
                <a:off x="5135407" y="2133898"/>
                <a:ext cx="2232000" cy="2232000"/>
              </a:xfrm>
              <a:prstGeom prst="ellipse">
                <a:avLst/>
              </a:prstGeom>
              <a:noFill/>
              <a:ln w="28575">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grpSp>
        <p:sp>
          <p:nvSpPr>
            <p:cNvPr id="72" name="Rectangle 71">
              <a:extLst>
                <a:ext uri="{FF2B5EF4-FFF2-40B4-BE49-F238E27FC236}">
                  <a16:creationId xmlns:a16="http://schemas.microsoft.com/office/drawing/2014/main" id="{64EB0E4D-3F14-FAF0-DB4E-00BF9D5B4B8B}"/>
                </a:ext>
              </a:extLst>
            </p:cNvPr>
            <p:cNvSpPr/>
            <p:nvPr/>
          </p:nvSpPr>
          <p:spPr>
            <a:xfrm>
              <a:off x="4631944" y="1150202"/>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34</a:t>
              </a:r>
            </a:p>
          </p:txBody>
        </p:sp>
        <p:sp>
          <p:nvSpPr>
            <p:cNvPr id="73" name="Rectangle 72">
              <a:extLst>
                <a:ext uri="{FF2B5EF4-FFF2-40B4-BE49-F238E27FC236}">
                  <a16:creationId xmlns:a16="http://schemas.microsoft.com/office/drawing/2014/main" id="{0D8442A3-81E5-6192-9778-B088A2E03F4B}"/>
                </a:ext>
              </a:extLst>
            </p:cNvPr>
            <p:cNvSpPr/>
            <p:nvPr/>
          </p:nvSpPr>
          <p:spPr>
            <a:xfrm>
              <a:off x="8791769" y="1220276"/>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49</a:t>
              </a:r>
            </a:p>
          </p:txBody>
        </p:sp>
        <p:sp>
          <p:nvSpPr>
            <p:cNvPr id="74" name="Rectangle 73">
              <a:extLst>
                <a:ext uri="{FF2B5EF4-FFF2-40B4-BE49-F238E27FC236}">
                  <a16:creationId xmlns:a16="http://schemas.microsoft.com/office/drawing/2014/main" id="{DBFC3417-59D9-E0DE-0B8B-90FA55E7D8FE}"/>
                </a:ext>
              </a:extLst>
            </p:cNvPr>
            <p:cNvSpPr/>
            <p:nvPr/>
          </p:nvSpPr>
          <p:spPr>
            <a:xfrm>
              <a:off x="2543369" y="5306946"/>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18</a:t>
              </a:r>
            </a:p>
          </p:txBody>
        </p:sp>
        <p:sp>
          <p:nvSpPr>
            <p:cNvPr id="75" name="Rectangle 74">
              <a:extLst>
                <a:ext uri="{FF2B5EF4-FFF2-40B4-BE49-F238E27FC236}">
                  <a16:creationId xmlns:a16="http://schemas.microsoft.com/office/drawing/2014/main" id="{6D4A481F-812B-FBDD-A0A5-0001FAD0AA70}"/>
                </a:ext>
              </a:extLst>
            </p:cNvPr>
            <p:cNvSpPr/>
            <p:nvPr/>
          </p:nvSpPr>
          <p:spPr>
            <a:xfrm>
              <a:off x="6637751" y="4061105"/>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122</a:t>
              </a:r>
            </a:p>
          </p:txBody>
        </p:sp>
        <p:grpSp>
          <p:nvGrpSpPr>
            <p:cNvPr id="57" name="Group 56">
              <a:extLst>
                <a:ext uri="{FF2B5EF4-FFF2-40B4-BE49-F238E27FC236}">
                  <a16:creationId xmlns:a16="http://schemas.microsoft.com/office/drawing/2014/main" id="{20AF9805-0BAB-1DC5-E8F5-A33C2251FB8D}"/>
                </a:ext>
              </a:extLst>
            </p:cNvPr>
            <p:cNvGrpSpPr/>
            <p:nvPr/>
          </p:nvGrpSpPr>
          <p:grpSpPr>
            <a:xfrm>
              <a:off x="7460572" y="5443567"/>
              <a:ext cx="1871197" cy="881585"/>
              <a:chOff x="7460572" y="5443567"/>
              <a:chExt cx="1871197" cy="881585"/>
            </a:xfrm>
          </p:grpSpPr>
          <p:sp>
            <p:nvSpPr>
              <p:cNvPr id="76" name="Rectangle 75">
                <a:extLst>
                  <a:ext uri="{FF2B5EF4-FFF2-40B4-BE49-F238E27FC236}">
                    <a16:creationId xmlns:a16="http://schemas.microsoft.com/office/drawing/2014/main" id="{3D5A9F67-7FBC-6E47-5B73-FB99825A4B4D}"/>
                  </a:ext>
                </a:extLst>
              </p:cNvPr>
              <p:cNvSpPr/>
              <p:nvPr/>
            </p:nvSpPr>
            <p:spPr>
              <a:xfrm>
                <a:off x="8971769" y="5443567"/>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100</a:t>
                </a:r>
              </a:p>
            </p:txBody>
          </p:sp>
          <p:sp>
            <p:nvSpPr>
              <p:cNvPr id="77" name="TextBox 76">
                <a:extLst>
                  <a:ext uri="{FF2B5EF4-FFF2-40B4-BE49-F238E27FC236}">
                    <a16:creationId xmlns:a16="http://schemas.microsoft.com/office/drawing/2014/main" id="{F96C52BB-B59E-A5F8-CF2B-AFC1DAAF00EE}"/>
                  </a:ext>
                </a:extLst>
              </p:cNvPr>
              <p:cNvSpPr txBox="1"/>
              <p:nvPr/>
            </p:nvSpPr>
            <p:spPr>
              <a:xfrm>
                <a:off x="8138580" y="5443567"/>
                <a:ext cx="838050" cy="276999"/>
              </a:xfrm>
              <a:prstGeom prst="rect">
                <a:avLst/>
              </a:prstGeom>
              <a:noFill/>
            </p:spPr>
            <p:txBody>
              <a:bodyPr wrap="none" rtlCol="0">
                <a:spAutoFit/>
              </a:bodyPr>
              <a:lstStyle/>
              <a:p>
                <a:r>
                  <a:rPr lang="et-EE" sz="1200" dirty="0"/>
                  <a:t>Kaugemal:</a:t>
                </a:r>
              </a:p>
            </p:txBody>
          </p:sp>
          <p:sp>
            <p:nvSpPr>
              <p:cNvPr id="67" name="Rectangle 66">
                <a:extLst>
                  <a:ext uri="{FF2B5EF4-FFF2-40B4-BE49-F238E27FC236}">
                    <a16:creationId xmlns:a16="http://schemas.microsoft.com/office/drawing/2014/main" id="{C9A83B40-FF69-2E8E-948F-FA4F44B45CF5}"/>
                  </a:ext>
                </a:extLst>
              </p:cNvPr>
              <p:cNvSpPr/>
              <p:nvPr/>
            </p:nvSpPr>
            <p:spPr>
              <a:xfrm>
                <a:off x="8971769" y="5740947"/>
                <a:ext cx="360000" cy="25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t-EE" sz="1400" dirty="0"/>
                  <a:t>223</a:t>
                </a:r>
              </a:p>
            </p:txBody>
          </p:sp>
          <p:sp>
            <p:nvSpPr>
              <p:cNvPr id="69" name="TextBox 68">
                <a:extLst>
                  <a:ext uri="{FF2B5EF4-FFF2-40B4-BE49-F238E27FC236}">
                    <a16:creationId xmlns:a16="http://schemas.microsoft.com/office/drawing/2014/main" id="{DF298D06-C324-6145-80EF-44B822501CD8}"/>
                  </a:ext>
                </a:extLst>
              </p:cNvPr>
              <p:cNvSpPr txBox="1"/>
              <p:nvPr/>
            </p:nvSpPr>
            <p:spPr>
              <a:xfrm>
                <a:off x="7460572" y="5740947"/>
                <a:ext cx="1511197" cy="276999"/>
              </a:xfrm>
              <a:prstGeom prst="rect">
                <a:avLst/>
              </a:prstGeom>
              <a:noFill/>
            </p:spPr>
            <p:txBody>
              <a:bodyPr wrap="square" rtlCol="0">
                <a:spAutoFit/>
              </a:bodyPr>
              <a:lstStyle/>
              <a:p>
                <a:pPr algn="r"/>
                <a:r>
                  <a:rPr lang="et-EE" sz="1200" dirty="0"/>
                  <a:t>5 km piirkonnas:</a:t>
                </a:r>
              </a:p>
            </p:txBody>
          </p:sp>
          <p:sp>
            <p:nvSpPr>
              <p:cNvPr id="70" name="Rectangle 69">
                <a:extLst>
                  <a:ext uri="{FF2B5EF4-FFF2-40B4-BE49-F238E27FC236}">
                    <a16:creationId xmlns:a16="http://schemas.microsoft.com/office/drawing/2014/main" id="{F8AE6C9D-E1C1-290E-DFC4-27BF9E470A12}"/>
                  </a:ext>
                </a:extLst>
              </p:cNvPr>
              <p:cNvSpPr/>
              <p:nvPr/>
            </p:nvSpPr>
            <p:spPr>
              <a:xfrm>
                <a:off x="8967673" y="6073152"/>
                <a:ext cx="360000" cy="252000"/>
              </a:xfrm>
              <a:prstGeom prst="rec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t-EE" sz="1400" dirty="0"/>
                  <a:t>69%</a:t>
                </a:r>
              </a:p>
            </p:txBody>
          </p:sp>
        </p:grpSp>
      </p:grpSp>
    </p:spTree>
    <p:extLst>
      <p:ext uri="{BB962C8B-B14F-4D97-AF65-F5344CB8AC3E}">
        <p14:creationId xmlns:p14="http://schemas.microsoft.com/office/powerpoint/2010/main" val="51628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63D1A-EDD2-7A68-BF1A-A41021B13995}"/>
              </a:ext>
            </a:extLst>
          </p:cNvPr>
          <p:cNvSpPr>
            <a:spLocks noGrp="1"/>
          </p:cNvSpPr>
          <p:nvPr>
            <p:ph type="title"/>
          </p:nvPr>
        </p:nvSpPr>
        <p:spPr>
          <a:xfrm>
            <a:off x="838200" y="185830"/>
            <a:ext cx="10515600" cy="761711"/>
          </a:xfrm>
        </p:spPr>
        <p:txBody>
          <a:bodyPr/>
          <a:lstStyle/>
          <a:p>
            <a:r>
              <a:rPr lang="et-EE" dirty="0"/>
              <a:t>Vaadeldavad stsenaariumid</a:t>
            </a:r>
          </a:p>
        </p:txBody>
      </p:sp>
      <p:sp>
        <p:nvSpPr>
          <p:cNvPr id="3" name="Content Placeholder 2">
            <a:extLst>
              <a:ext uri="{FF2B5EF4-FFF2-40B4-BE49-F238E27FC236}">
                <a16:creationId xmlns:a16="http://schemas.microsoft.com/office/drawing/2014/main" id="{87AFEDE2-558D-F78E-3ED3-ED1E1AEC2BF8}"/>
              </a:ext>
            </a:extLst>
          </p:cNvPr>
          <p:cNvSpPr>
            <a:spLocks noGrp="1"/>
          </p:cNvSpPr>
          <p:nvPr>
            <p:ph idx="1"/>
          </p:nvPr>
        </p:nvSpPr>
        <p:spPr>
          <a:xfrm>
            <a:off x="286327" y="947541"/>
            <a:ext cx="11757891" cy="5793918"/>
          </a:xfrm>
        </p:spPr>
        <p:txBody>
          <a:bodyPr>
            <a:noAutofit/>
          </a:bodyPr>
          <a:lstStyle/>
          <a:p>
            <a:pPr marL="268288" indent="-268288" algn="l" rtl="0" eaLnBrk="1" fontAlgn="t" latinLnBrk="0" hangingPunct="1">
              <a:lnSpc>
                <a:spcPct val="100000"/>
              </a:lnSpc>
              <a:spcBef>
                <a:spcPts val="0"/>
              </a:spcBef>
              <a:spcAft>
                <a:spcPts val="600"/>
              </a:spcAft>
              <a:buFont typeface="+mj-lt"/>
              <a:buAutoNum type="arabicPeriod"/>
            </a:pPr>
            <a:r>
              <a:rPr lang="et-EE" sz="2000" b="1" i="0" u="none" strike="noStrike" kern="1200" dirty="0">
                <a:solidFill>
                  <a:srgbClr val="000000"/>
                </a:solidFill>
                <a:effectLst/>
              </a:rPr>
              <a:t>Senise hariduskorralduse jätkumine. </a:t>
            </a:r>
            <a:r>
              <a:rPr lang="et-EE" sz="2000" i="0" u="none" strike="noStrike" kern="1200" dirty="0">
                <a:solidFill>
                  <a:srgbClr val="000000"/>
                </a:solidFill>
                <a:effectLst/>
              </a:rPr>
              <a:t>Olulisi muudatusi valla hariduskorralduses ei kavandata, tegevust jätkavad nii Lasila Põhikool kui Veltsi Lasteaed-Algkool. Jätkatakse senise haridusasutuste võrguga. Eelarve võimaluste piires seatakse eesmärke hariduse kvaliteedi edendamiseks, nende saavutamine eest vastutavad asutuste juhid.</a:t>
            </a:r>
            <a:r>
              <a:rPr lang="et-EE" sz="2000" b="0" i="0" u="none" strike="noStrike" kern="1200" dirty="0">
                <a:solidFill>
                  <a:srgbClr val="000000"/>
                </a:solidFill>
                <a:effectLst/>
              </a:rPr>
              <a:t> </a:t>
            </a:r>
          </a:p>
          <a:p>
            <a:pPr marL="268288" indent="-268288" algn="l" rtl="0" eaLnBrk="1" fontAlgn="t" latinLnBrk="0" hangingPunct="1">
              <a:lnSpc>
                <a:spcPct val="100000"/>
              </a:lnSpc>
              <a:spcBef>
                <a:spcPts val="0"/>
              </a:spcBef>
              <a:spcAft>
                <a:spcPts val="600"/>
              </a:spcAft>
              <a:buFont typeface="+mj-lt"/>
              <a:buAutoNum type="arabicPeriod"/>
            </a:pPr>
            <a:r>
              <a:rPr lang="et-EE" sz="2000" b="1" i="0" u="none" strike="noStrike" kern="1200" dirty="0">
                <a:solidFill>
                  <a:srgbClr val="000000"/>
                </a:solidFill>
                <a:effectLst/>
              </a:rPr>
              <a:t>Lasila-Veltsi Lasteaed-Algkooli loomine. </a:t>
            </a:r>
            <a:r>
              <a:rPr lang="et-EE" sz="2000" b="0" i="0" u="none" strike="noStrike" kern="1200" spc="-10" baseline="0" dirty="0">
                <a:solidFill>
                  <a:srgbClr val="000000"/>
                </a:solidFill>
                <a:effectLst/>
              </a:rPr>
              <a:t>Lasila Põhikool ja Veltsi L</a:t>
            </a:r>
            <a:r>
              <a:rPr lang="et-EE" sz="2000" i="0" u="none" strike="noStrike" kern="1200" dirty="0">
                <a:solidFill>
                  <a:srgbClr val="000000"/>
                </a:solidFill>
                <a:effectLst/>
              </a:rPr>
              <a:t>asteaed-Algkool ühendatakse, </a:t>
            </a:r>
            <a:r>
              <a:rPr lang="et-EE" sz="2000" b="0" i="0" u="none" strike="noStrike" kern="1200" spc="-10" baseline="0" dirty="0">
                <a:solidFill>
                  <a:srgbClr val="000000"/>
                </a:solidFill>
                <a:effectLst/>
              </a:rPr>
              <a:t>kooliosa muudetakse kolme- või neljaklassiliseks algkooliks</a:t>
            </a:r>
            <a:r>
              <a:rPr lang="et-EE" sz="2000" spc="-10" baseline="0" dirty="0">
                <a:solidFill>
                  <a:srgbClr val="000000"/>
                </a:solidFill>
              </a:rPr>
              <a:t>. Lasilas luuakse juurde üks lasteaiarühm. Lasila ja Veltsi piirkondade lapsed hakkavad koolis käima enamasti väljaspool Rakvere valda. </a:t>
            </a:r>
            <a:endParaRPr lang="et-EE" sz="2000" b="1" i="0" u="none" strike="noStrike" dirty="0">
              <a:effectLst/>
            </a:endParaRPr>
          </a:p>
          <a:p>
            <a:pPr marL="268288" indent="-268288" fontAlgn="t">
              <a:lnSpc>
                <a:spcPct val="100000"/>
              </a:lnSpc>
              <a:spcBef>
                <a:spcPts val="0"/>
              </a:spcBef>
              <a:spcAft>
                <a:spcPts val="600"/>
              </a:spcAft>
              <a:buFont typeface="+mj-lt"/>
              <a:buAutoNum type="arabicPeriod"/>
            </a:pPr>
            <a:r>
              <a:rPr lang="et-EE" sz="2000" b="1" i="0" u="none" strike="noStrike" kern="1200" dirty="0">
                <a:solidFill>
                  <a:srgbClr val="000000"/>
                </a:solidFill>
                <a:effectLst/>
              </a:rPr>
              <a:t>Lasila ja Veltsi kooliosa sulgemine ja valla lasteaia loomine. </a:t>
            </a:r>
            <a:r>
              <a:rPr lang="et-EE" sz="2000" i="0" u="none" strike="noStrike" kern="1200" dirty="0">
                <a:solidFill>
                  <a:srgbClr val="000000"/>
                </a:solidFill>
                <a:effectLst/>
              </a:rPr>
              <a:t>Lasteaiad liidetakse filiaalidena </a:t>
            </a:r>
            <a:r>
              <a:rPr lang="et-EE" sz="2000" dirty="0">
                <a:solidFill>
                  <a:srgbClr val="000000"/>
                </a:solidFill>
              </a:rPr>
              <a:t>Sõmeru lasteaia juurde. </a:t>
            </a:r>
            <a:r>
              <a:rPr lang="et-EE" sz="2000" spc="-10" dirty="0">
                <a:solidFill>
                  <a:srgbClr val="000000"/>
                </a:solidFill>
              </a:rPr>
              <a:t>Lasilas luuakse juurde üks lasteaiarühm ning Veltsis 1-2 rühma. Lasila ja Veltsi piirkondade lapsed hakkavad koolis käima enamasti väljaspool Rakvere valda. </a:t>
            </a:r>
            <a:r>
              <a:rPr lang="fi-FI" sz="2000" spc="-10" dirty="0" err="1">
                <a:solidFill>
                  <a:srgbClr val="000000"/>
                </a:solidFill>
              </a:rPr>
              <a:t>Tulevikus</a:t>
            </a:r>
            <a:r>
              <a:rPr lang="fi-FI" sz="2000" spc="-10" dirty="0">
                <a:solidFill>
                  <a:srgbClr val="000000"/>
                </a:solidFill>
              </a:rPr>
              <a:t> on </a:t>
            </a:r>
            <a:r>
              <a:rPr lang="fi-FI" sz="2000" spc="-10" dirty="0" err="1">
                <a:solidFill>
                  <a:srgbClr val="000000"/>
                </a:solidFill>
              </a:rPr>
              <a:t>võimalik</a:t>
            </a:r>
            <a:r>
              <a:rPr lang="fi-FI" sz="2000" spc="-10" dirty="0">
                <a:solidFill>
                  <a:srgbClr val="000000"/>
                </a:solidFill>
              </a:rPr>
              <a:t> ka </a:t>
            </a:r>
            <a:r>
              <a:rPr lang="fi-FI" sz="2000" spc="-10" dirty="0" err="1">
                <a:solidFill>
                  <a:srgbClr val="000000"/>
                </a:solidFill>
              </a:rPr>
              <a:t>valla</a:t>
            </a:r>
            <a:r>
              <a:rPr lang="fi-FI" sz="2000" spc="-10" dirty="0">
                <a:solidFill>
                  <a:srgbClr val="000000"/>
                </a:solidFill>
              </a:rPr>
              <a:t> </a:t>
            </a:r>
            <a:r>
              <a:rPr lang="fi-FI" sz="2000" spc="-10" dirty="0" err="1">
                <a:solidFill>
                  <a:srgbClr val="000000"/>
                </a:solidFill>
              </a:rPr>
              <a:t>kooli</a:t>
            </a:r>
            <a:r>
              <a:rPr lang="fi-FI" sz="2000" spc="-10" dirty="0">
                <a:solidFill>
                  <a:srgbClr val="000000"/>
                </a:solidFill>
              </a:rPr>
              <a:t> </a:t>
            </a:r>
            <a:r>
              <a:rPr lang="fi-FI" sz="2000" spc="-10" dirty="0" err="1">
                <a:solidFill>
                  <a:srgbClr val="000000"/>
                </a:solidFill>
              </a:rPr>
              <a:t>loomine</a:t>
            </a:r>
            <a:r>
              <a:rPr lang="fi-FI" sz="2000" spc="-10" dirty="0">
                <a:solidFill>
                  <a:srgbClr val="000000"/>
                </a:solidFill>
              </a:rPr>
              <a:t> </a:t>
            </a:r>
            <a:r>
              <a:rPr lang="fi-FI" sz="2000" spc="-10" dirty="0" err="1">
                <a:solidFill>
                  <a:srgbClr val="000000"/>
                </a:solidFill>
              </a:rPr>
              <a:t>Sõmeru</a:t>
            </a:r>
            <a:r>
              <a:rPr lang="fi-FI" sz="2000" spc="-10" dirty="0">
                <a:solidFill>
                  <a:srgbClr val="000000"/>
                </a:solidFill>
              </a:rPr>
              <a:t> ja </a:t>
            </a:r>
            <a:r>
              <a:rPr lang="fi-FI" sz="2000" spc="-10" dirty="0" err="1">
                <a:solidFill>
                  <a:srgbClr val="000000"/>
                </a:solidFill>
              </a:rPr>
              <a:t>Uhtna</a:t>
            </a:r>
            <a:r>
              <a:rPr lang="fi-FI" sz="2000" spc="-10" dirty="0">
                <a:solidFill>
                  <a:srgbClr val="000000"/>
                </a:solidFill>
              </a:rPr>
              <a:t> </a:t>
            </a:r>
            <a:r>
              <a:rPr lang="fi-FI" sz="2000" spc="-10" dirty="0" err="1">
                <a:solidFill>
                  <a:srgbClr val="000000"/>
                </a:solidFill>
              </a:rPr>
              <a:t>põhikoolide</a:t>
            </a:r>
            <a:r>
              <a:rPr lang="fi-FI" sz="2000" spc="-10" dirty="0">
                <a:solidFill>
                  <a:srgbClr val="000000"/>
                </a:solidFill>
              </a:rPr>
              <a:t> </a:t>
            </a:r>
            <a:r>
              <a:rPr lang="fi-FI" sz="2000" spc="-10" dirty="0" err="1">
                <a:solidFill>
                  <a:srgbClr val="000000"/>
                </a:solidFill>
              </a:rPr>
              <a:t>baasil</a:t>
            </a:r>
            <a:r>
              <a:rPr lang="fi-FI" sz="2000" spc="-10" dirty="0">
                <a:solidFill>
                  <a:srgbClr val="000000"/>
                </a:solidFill>
              </a:rPr>
              <a:t>.</a:t>
            </a:r>
            <a:endParaRPr lang="et-EE" sz="2000" i="0" u="none" strike="noStrike" dirty="0">
              <a:effectLst/>
            </a:endParaRPr>
          </a:p>
          <a:p>
            <a:pPr marL="268288" indent="-268288" algn="l" rtl="0" eaLnBrk="1" fontAlgn="t" latinLnBrk="0" hangingPunct="1">
              <a:lnSpc>
                <a:spcPct val="100000"/>
              </a:lnSpc>
              <a:spcBef>
                <a:spcPts val="0"/>
              </a:spcBef>
              <a:spcAft>
                <a:spcPts val="600"/>
              </a:spcAft>
              <a:buFont typeface="+mj-lt"/>
              <a:buAutoNum type="arabicPeriod"/>
            </a:pPr>
            <a:r>
              <a:rPr lang="et-EE" sz="2000" b="1" i="0" u="none" strike="noStrike" kern="1200" dirty="0">
                <a:solidFill>
                  <a:srgbClr val="000000"/>
                </a:solidFill>
                <a:effectLst/>
              </a:rPr>
              <a:t>Ühtse valla põhikooli ja valla lasteaia loomine. </a:t>
            </a:r>
            <a:r>
              <a:rPr lang="et-EE" sz="2000" i="0" u="none" strike="noStrike" kern="1200" dirty="0">
                <a:solidFill>
                  <a:srgbClr val="000000"/>
                </a:solidFill>
                <a:effectLst/>
              </a:rPr>
              <a:t>Rakvere valda jääb valla ühendatud põhikool ja lasteaed, mõlemad neljas tegutsemiskohas. Lasilas ja Veltsis jätkatakse esialgu kolme või neljaklassilise algkooli osaga. Õpilastele pakutakse võimalust põhikooli lõpetamiseks Sõmerus, selleks arendatakse koolitransporti. Õppepunktide olemasolu võimaldab kohapeal ka erinevate teenuste pakkumist/arendamist, nt online koolitunnid, kogukonnaüritused, koolitranspordi koordineerimine. Kooli filiaalide võimalikku sulgemist tulevikus saab otsustada sõltuvalt seatut kvaliteedi ja mahueesmärkide täitmise hindamist 3-4 aasta pärast. Uute lasteaiarühmade avamine sõltub ruumivõimalustest ja valla investeerimisvõimekusest.</a:t>
            </a:r>
            <a:endParaRPr lang="et-EE" sz="2000" i="0" u="none" strike="noStrike" dirty="0">
              <a:effectLst/>
            </a:endParaRPr>
          </a:p>
          <a:p>
            <a:pPr>
              <a:lnSpc>
                <a:spcPct val="100000"/>
              </a:lnSpc>
              <a:spcAft>
                <a:spcPts val="600"/>
              </a:spcAft>
            </a:pPr>
            <a:endParaRPr lang="et-EE" sz="2000" dirty="0"/>
          </a:p>
        </p:txBody>
      </p:sp>
    </p:spTree>
    <p:extLst>
      <p:ext uri="{BB962C8B-B14F-4D97-AF65-F5344CB8AC3E}">
        <p14:creationId xmlns:p14="http://schemas.microsoft.com/office/powerpoint/2010/main" val="3616779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63D1A-EDD2-7A68-BF1A-A41021B13995}"/>
              </a:ext>
            </a:extLst>
          </p:cNvPr>
          <p:cNvSpPr>
            <a:spLocks noGrp="1"/>
          </p:cNvSpPr>
          <p:nvPr>
            <p:ph type="title"/>
          </p:nvPr>
        </p:nvSpPr>
        <p:spPr>
          <a:xfrm>
            <a:off x="609600" y="185830"/>
            <a:ext cx="10744200" cy="761711"/>
          </a:xfrm>
        </p:spPr>
        <p:txBody>
          <a:bodyPr/>
          <a:lstStyle/>
          <a:p>
            <a:r>
              <a:rPr lang="et-EE" dirty="0"/>
              <a:t>Stsenaariumite mõju eelarvele</a:t>
            </a:r>
          </a:p>
        </p:txBody>
      </p:sp>
      <p:sp>
        <p:nvSpPr>
          <p:cNvPr id="3" name="Content Placeholder 2">
            <a:extLst>
              <a:ext uri="{FF2B5EF4-FFF2-40B4-BE49-F238E27FC236}">
                <a16:creationId xmlns:a16="http://schemas.microsoft.com/office/drawing/2014/main" id="{87AFEDE2-558D-F78E-3ED3-ED1E1AEC2BF8}"/>
              </a:ext>
            </a:extLst>
          </p:cNvPr>
          <p:cNvSpPr>
            <a:spLocks noGrp="1"/>
          </p:cNvSpPr>
          <p:nvPr>
            <p:ph idx="1"/>
          </p:nvPr>
        </p:nvSpPr>
        <p:spPr>
          <a:xfrm>
            <a:off x="170329" y="947541"/>
            <a:ext cx="11681013" cy="5793918"/>
          </a:xfrm>
        </p:spPr>
        <p:txBody>
          <a:bodyPr>
            <a:noAutofit/>
          </a:bodyPr>
          <a:lstStyle/>
          <a:p>
            <a:pPr marL="342900" lvl="0" indent="-342900" algn="just">
              <a:lnSpc>
                <a:spcPct val="90000"/>
              </a:lnSpc>
              <a:spcBef>
                <a:spcPts val="600"/>
              </a:spcBef>
              <a:buFont typeface="+mj-lt"/>
              <a:buAutoNum type="romanUcPeriod"/>
            </a:pPr>
            <a:r>
              <a:rPr lang="et-EE" sz="2000" b="1" dirty="0">
                <a:effectLst/>
                <a:latin typeface="Calibri" panose="020F0502020204030204" pitchFamily="34" charset="0"/>
                <a:ea typeface="Calibri" panose="020F0502020204030204" pitchFamily="34" charset="0"/>
                <a:cs typeface="Times New Roman" panose="02020603050405020304" pitchFamily="18" charset="0"/>
              </a:rPr>
              <a:t>Senise hariduskorralduse jätkumine. </a:t>
            </a:r>
            <a:r>
              <a:rPr lang="et-EE" sz="2000" dirty="0">
                <a:effectLst/>
                <a:latin typeface="Calibri" panose="020F0502020204030204" pitchFamily="34" charset="0"/>
                <a:ea typeface="Calibri" panose="020F0502020204030204" pitchFamily="34" charset="0"/>
                <a:cs typeface="Times New Roman" panose="02020603050405020304" pitchFamily="18" charset="0"/>
              </a:rPr>
              <a:t>Kirjeldatud põhjalikumalt lk 7.  Valla hariduskulud kasvavad ilma inves­teerin­guteta 5,5 miljoni euro tasemelt (61% valla põhitegevuse kuludest) 2021. aastal kuni 7,4 miljoni euroni 2025. aastal, so keskmiselt 0,5 miljonit eurot aastas. Uuele eelarvestrateegiale vastava tulu-kulu baasi korral 66% põhitegevus kuludest.</a:t>
            </a:r>
          </a:p>
          <a:p>
            <a:pPr marL="342900" lvl="0" indent="-342900" algn="just">
              <a:lnSpc>
                <a:spcPct val="90000"/>
              </a:lnSpc>
              <a:spcBef>
                <a:spcPts val="600"/>
              </a:spcBef>
              <a:buFont typeface="+mj-lt"/>
              <a:buAutoNum type="romanUcPeriod"/>
            </a:pPr>
            <a:r>
              <a:rPr lang="et-EE" sz="2000" b="1" dirty="0">
                <a:effectLst/>
                <a:latin typeface="Calibri" panose="020F0502020204030204" pitchFamily="34" charset="0"/>
                <a:ea typeface="Calibri" panose="020F0502020204030204" pitchFamily="34" charset="0"/>
                <a:cs typeface="Times New Roman" panose="02020603050405020304" pitchFamily="18" charset="0"/>
              </a:rPr>
              <a:t>Lasila-Veltsi Lasteaed-Algkooli loomine. </a:t>
            </a:r>
            <a:r>
              <a:rPr lang="et-EE" sz="2000" dirty="0">
                <a:effectLst/>
                <a:latin typeface="Calibri" panose="020F0502020204030204" pitchFamily="34" charset="0"/>
                <a:ea typeface="Calibri" panose="020F0502020204030204" pitchFamily="34" charset="0"/>
                <a:cs typeface="Times New Roman" panose="02020603050405020304" pitchFamily="18" charset="0"/>
              </a:rPr>
              <a:t>Olulist kokkuhoidu tööjõu ja ruumikulude osas ei teki, finantsprognoos on sarnane stsenaariumiga I.</a:t>
            </a:r>
          </a:p>
          <a:p>
            <a:pPr marL="342900" lvl="0" indent="-342900" algn="just">
              <a:lnSpc>
                <a:spcPct val="90000"/>
              </a:lnSpc>
              <a:spcBef>
                <a:spcPts val="600"/>
              </a:spcBef>
              <a:buFont typeface="+mj-lt"/>
              <a:buAutoNum type="romanUcPeriod"/>
            </a:pPr>
            <a:r>
              <a:rPr lang="et-EE" sz="2000" b="1" dirty="0">
                <a:effectLst/>
                <a:latin typeface="Calibri" panose="020F0502020204030204" pitchFamily="34" charset="0"/>
                <a:ea typeface="Calibri" panose="020F0502020204030204" pitchFamily="34" charset="0"/>
                <a:cs typeface="Times New Roman" panose="02020603050405020304" pitchFamily="18" charset="0"/>
              </a:rPr>
              <a:t>Lasila ja Veltsi kooliosa sulgemine ja valla lasteaia loomine</a:t>
            </a:r>
            <a:r>
              <a:rPr lang="et-EE" sz="2000" dirty="0">
                <a:effectLst/>
                <a:latin typeface="Calibri" panose="020F0502020204030204" pitchFamily="34" charset="0"/>
                <a:ea typeface="Calibri" panose="020F0502020204030204" pitchFamily="34" charset="0"/>
                <a:cs typeface="Times New Roman" panose="02020603050405020304" pitchFamily="18" charset="0"/>
              </a:rPr>
              <a:t>. Valla hariduskulud kasvavad ilma investeeringuteta 5,5 miljoni euro tasemelt 2021. aastal. 6,9 miljoni euroni 2025. aastal, so keskmiselt 0,35 miljonit eurot aasta. Kokkuhoid võrreldes stsenaariumiga I tuleb peamiselt koolide sulgemisega seotud tööjõukulude ja ruumide halduskulude arvelt (eeldab, et vabanevatele ruumidele leitakse uus kasutusotstarve või müüakse). Eelarvestrateegiaga võrreldes moodustaksid hariduskulud 62% põhitegevuse kuludest.</a:t>
            </a:r>
          </a:p>
          <a:p>
            <a:pPr marL="342900" lvl="0" indent="-342900" algn="just">
              <a:lnSpc>
                <a:spcPct val="90000"/>
              </a:lnSpc>
              <a:spcBef>
                <a:spcPts val="600"/>
              </a:spcBef>
              <a:spcAft>
                <a:spcPts val="800"/>
              </a:spcAft>
              <a:buFont typeface="+mj-lt"/>
              <a:buAutoNum type="romanUcPeriod"/>
            </a:pPr>
            <a:r>
              <a:rPr lang="et-EE" sz="2000" b="1" dirty="0">
                <a:effectLst/>
                <a:latin typeface="Calibri" panose="020F0502020204030204" pitchFamily="34" charset="0"/>
                <a:ea typeface="Calibri" panose="020F0502020204030204" pitchFamily="34" charset="0"/>
                <a:cs typeface="Times New Roman" panose="02020603050405020304" pitchFamily="18" charset="0"/>
              </a:rPr>
              <a:t>Ühtse valla põhikooli ja valla lasteaia loomine, sh kooli õppekohad Veltsis ja Lasilas. </a:t>
            </a:r>
            <a:r>
              <a:rPr lang="et-EE" sz="2000" dirty="0">
                <a:effectLst/>
                <a:latin typeface="Calibri" panose="020F0502020204030204" pitchFamily="34" charset="0"/>
                <a:ea typeface="Calibri" panose="020F0502020204030204" pitchFamily="34" charset="0"/>
                <a:cs typeface="Times New Roman" panose="02020603050405020304" pitchFamily="18" charset="0"/>
              </a:rPr>
              <a:t>Valla hariduskulud kasvavad ilma investeeringuteta 5,5 miljoni euro tasemelt 2021. aastal. 6,7 miljoni euroni 2025. aastal, so keskmiselt 0,3 miljonit eurot aasta. Kokkuhoid võrreldes stsenaariumiga I tuleb peamiselt struktuursetest ümberkorraldustest. 6,7 miljoni haridus-kulude taseme saavutamiseks aastal 2025 on tarvis vähendada majandamiskulude osakaalu hariduskuludes 33%-</a:t>
            </a:r>
            <a:r>
              <a:rPr lang="et-EE" sz="2000" dirty="0" err="1">
                <a:effectLst/>
                <a:latin typeface="Calibri" panose="020F0502020204030204" pitchFamily="34" charset="0"/>
                <a:ea typeface="Calibri" panose="020F0502020204030204" pitchFamily="34" charset="0"/>
                <a:cs typeface="Times New Roman" panose="02020603050405020304" pitchFamily="18" charset="0"/>
              </a:rPr>
              <a:t>ni</a:t>
            </a:r>
            <a:r>
              <a:rPr lang="et-EE" sz="2000" dirty="0">
                <a:effectLst/>
                <a:latin typeface="Calibri" panose="020F0502020204030204" pitchFamily="34" charset="0"/>
                <a:ea typeface="Calibri" panose="020F0502020204030204" pitchFamily="34" charset="0"/>
                <a:cs typeface="Times New Roman" panose="02020603050405020304" pitchFamily="18" charset="0"/>
              </a:rPr>
              <a:t>. Ühtne valla kool ja lasteaed võimaldab selleks vajalikke muudatusi paremini ellu viia. Eelarvestrateegiaga võrreldes  moodustaksid hariduskulud 60% põhitegevuse kuludest, so 61% taseme säilitamisel oleks võimalik 0,15 miljoni euro kasutamine täiendavalt õppekvaliteedi tõstmiseks (õpetajate motivatsioonisüsteem, õppemetoodika arendamine ja -vahendid vms).</a:t>
            </a:r>
          </a:p>
        </p:txBody>
      </p:sp>
    </p:spTree>
    <p:extLst>
      <p:ext uri="{BB962C8B-B14F-4D97-AF65-F5344CB8AC3E}">
        <p14:creationId xmlns:p14="http://schemas.microsoft.com/office/powerpoint/2010/main" val="2107467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1EE8C-1294-E1E2-21E1-46EF83D64BFD}"/>
              </a:ext>
            </a:extLst>
          </p:cNvPr>
          <p:cNvSpPr>
            <a:spLocks noGrp="1"/>
          </p:cNvSpPr>
          <p:nvPr>
            <p:ph type="title"/>
          </p:nvPr>
        </p:nvSpPr>
        <p:spPr/>
        <p:txBody>
          <a:bodyPr/>
          <a:lstStyle/>
          <a:p>
            <a:r>
              <a:rPr lang="et-EE" dirty="0"/>
              <a:t>Rakvere tõmbekeskuse mõju</a:t>
            </a:r>
          </a:p>
        </p:txBody>
      </p:sp>
      <p:sp>
        <p:nvSpPr>
          <p:cNvPr id="3" name="Content Placeholder 2">
            <a:extLst>
              <a:ext uri="{FF2B5EF4-FFF2-40B4-BE49-F238E27FC236}">
                <a16:creationId xmlns:a16="http://schemas.microsoft.com/office/drawing/2014/main" id="{7A79D8A0-1CD5-B86A-CF68-FA1D810B2D72}"/>
              </a:ext>
            </a:extLst>
          </p:cNvPr>
          <p:cNvSpPr>
            <a:spLocks noGrp="1"/>
          </p:cNvSpPr>
          <p:nvPr>
            <p:ph idx="1"/>
          </p:nvPr>
        </p:nvSpPr>
        <p:spPr>
          <a:xfrm>
            <a:off x="590746" y="1690688"/>
            <a:ext cx="11010508" cy="4964636"/>
          </a:xfrm>
        </p:spPr>
        <p:txBody>
          <a:bodyPr>
            <a:normAutofit fontScale="92500"/>
          </a:bodyPr>
          <a:lstStyle/>
          <a:p>
            <a:pPr marL="179388" indent="-179388"/>
            <a:r>
              <a:rPr lang="et-EE" sz="2400" dirty="0"/>
              <a:t>Rakvere linn on Eesti kõige tugevam piirkondlik üldhariduse tõmbekeskus. Linna üldhariduskoolides õpib alg- ja põhikooli tasemel 134% rohkem õpilasi kui on vastavates vanusegruppides linnaelanikke.</a:t>
            </a:r>
          </a:p>
          <a:p>
            <a:pPr marL="179388" indent="0">
              <a:buNone/>
            </a:pPr>
            <a:r>
              <a:rPr lang="et-EE" sz="2400" dirty="0"/>
              <a:t>Järgnevad Keila linn (122%), Viljandi linn (119%), Põlva vald (117%), Loksa linn (116%), Võru linn (114%), Otepää vald (114%), Tartu linn (113%), Jõhvi vald (111%) ja Pärnu linn (111%).</a:t>
            </a:r>
          </a:p>
          <a:p>
            <a:pPr marL="179388" indent="-179388"/>
            <a:r>
              <a:rPr lang="et-EE" sz="2400" dirty="0"/>
              <a:t>Vastavalt on kõige väiksem oma vallas õppijate osakaal Luunja vallas (58%), Narva-Jõesuu linnas (59%), Tori vallas (66%), Toila vallas (70%), </a:t>
            </a:r>
            <a:r>
              <a:rPr lang="et-EE" sz="2400" b="1" dirty="0"/>
              <a:t>Rakvere vallas (70%, ilma Näpi koolita 59%)</a:t>
            </a:r>
            <a:r>
              <a:rPr lang="et-EE" sz="2400" dirty="0"/>
              <a:t>, Kanepi vallas (75%), Kambja vallas (73%), Harku vallas (75%) ja Viljandi vallas (78%). </a:t>
            </a:r>
          </a:p>
          <a:p>
            <a:pPr marL="179388" indent="0">
              <a:buNone/>
            </a:pPr>
            <a:r>
              <a:rPr lang="et-EE" sz="2400" dirty="0"/>
              <a:t>Eranditena võiks märkida eelkõige Nõo valda, mis on suutnud hoolimata oma väiksusest, pigem madalatest hariduskuludest ja Tartu naabrusest 89% oma valla lapsi ka valla põhikoolides hoida. Põhjuseks ilmselt Nõo gümnaasiumi väga tugev maine.</a:t>
            </a:r>
          </a:p>
          <a:p>
            <a:pPr marL="179388" indent="0">
              <a:buNone/>
            </a:pPr>
            <a:r>
              <a:rPr lang="et-EE" sz="2400" dirty="0"/>
              <a:t>Tallinna </a:t>
            </a:r>
            <a:r>
              <a:rPr lang="et-EE" sz="2400" dirty="0" err="1"/>
              <a:t>lähivaldades</a:t>
            </a:r>
            <a:r>
              <a:rPr lang="et-EE" sz="2400" dirty="0"/>
              <a:t> on oma vallas õppijate osakaal reeglina samuti kõrge, seal on vallad suutelised hariduse rahastamisse väga palju panustama.</a:t>
            </a:r>
          </a:p>
          <a:p>
            <a:endParaRPr lang="et-EE" sz="2400" dirty="0"/>
          </a:p>
        </p:txBody>
      </p:sp>
    </p:spTree>
    <p:extLst>
      <p:ext uri="{BB962C8B-B14F-4D97-AF65-F5344CB8AC3E}">
        <p14:creationId xmlns:p14="http://schemas.microsoft.com/office/powerpoint/2010/main" val="1333982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EF29A-038D-E450-CE82-B03B0A0A2282}"/>
              </a:ext>
            </a:extLst>
          </p:cNvPr>
          <p:cNvSpPr>
            <a:spLocks noGrp="1"/>
          </p:cNvSpPr>
          <p:nvPr>
            <p:ph type="title"/>
          </p:nvPr>
        </p:nvSpPr>
        <p:spPr/>
        <p:txBody>
          <a:bodyPr/>
          <a:lstStyle/>
          <a:p>
            <a:r>
              <a:rPr lang="et-EE" dirty="0"/>
              <a:t>Vallad, kus ei ole gümnaasiumit</a:t>
            </a:r>
          </a:p>
        </p:txBody>
      </p:sp>
      <p:sp>
        <p:nvSpPr>
          <p:cNvPr id="3" name="Content Placeholder 2">
            <a:extLst>
              <a:ext uri="{FF2B5EF4-FFF2-40B4-BE49-F238E27FC236}">
                <a16:creationId xmlns:a16="http://schemas.microsoft.com/office/drawing/2014/main" id="{FC5ACF28-9F72-A79F-2FD6-23E582367B06}"/>
              </a:ext>
            </a:extLst>
          </p:cNvPr>
          <p:cNvSpPr>
            <a:spLocks noGrp="1"/>
          </p:cNvSpPr>
          <p:nvPr>
            <p:ph idx="1"/>
          </p:nvPr>
        </p:nvSpPr>
        <p:spPr>
          <a:xfrm>
            <a:off x="631596" y="1825625"/>
            <a:ext cx="10925666" cy="4351338"/>
          </a:xfrm>
        </p:spPr>
        <p:txBody>
          <a:bodyPr/>
          <a:lstStyle/>
          <a:p>
            <a:r>
              <a:rPr lang="et-EE" dirty="0"/>
              <a:t>Eestis on 7 vähemalt 2000 elanikuga valda, kus pole gümnaasiumit (lisaks ka 4 väikest saarevalda). Rakvere vald on kõige suurema rahvaarvuga ilma gümnaasiumita vald. Gümnaasiumit omavad ka 13 Rakvere vallast väiksema elanikkonnaga omavalitsust.</a:t>
            </a:r>
          </a:p>
          <a:p>
            <a:r>
              <a:rPr lang="et-EE" dirty="0"/>
              <a:t>Seejuures on Rakvere vald ilma gümnaasiumita omavalitsustest kõige suuremate hariduskuludega ühe elaniku kohta (980 € investeeringuteta) ja samuti kõige suurema hariduskulude osakaaluga eelarves (61% investeeringuteta).</a:t>
            </a:r>
          </a:p>
          <a:p>
            <a:endParaRPr lang="et-EE" dirty="0"/>
          </a:p>
        </p:txBody>
      </p:sp>
    </p:spTree>
    <p:extLst>
      <p:ext uri="{BB962C8B-B14F-4D97-AF65-F5344CB8AC3E}">
        <p14:creationId xmlns:p14="http://schemas.microsoft.com/office/powerpoint/2010/main" val="3346624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6D87B-FA3C-F3D1-7C47-02D3AE575224}"/>
              </a:ext>
            </a:extLst>
          </p:cNvPr>
          <p:cNvSpPr>
            <a:spLocks noGrp="1"/>
          </p:cNvSpPr>
          <p:nvPr>
            <p:ph type="title"/>
          </p:nvPr>
        </p:nvSpPr>
        <p:spPr>
          <a:xfrm>
            <a:off x="265799" y="365126"/>
            <a:ext cx="11483999" cy="1111708"/>
          </a:xfrm>
        </p:spPr>
        <p:txBody>
          <a:bodyPr/>
          <a:lstStyle/>
          <a:p>
            <a:r>
              <a:rPr lang="et-EE" dirty="0"/>
              <a:t>Kulustruktuur</a:t>
            </a:r>
          </a:p>
        </p:txBody>
      </p:sp>
      <p:sp>
        <p:nvSpPr>
          <p:cNvPr id="3" name="Content Placeholder 2">
            <a:extLst>
              <a:ext uri="{FF2B5EF4-FFF2-40B4-BE49-F238E27FC236}">
                <a16:creationId xmlns:a16="http://schemas.microsoft.com/office/drawing/2014/main" id="{11AE3F86-FC61-0BDC-3D5F-E00896761D22}"/>
              </a:ext>
            </a:extLst>
          </p:cNvPr>
          <p:cNvSpPr>
            <a:spLocks noGrp="1"/>
          </p:cNvSpPr>
          <p:nvPr>
            <p:ph idx="1"/>
          </p:nvPr>
        </p:nvSpPr>
        <p:spPr>
          <a:xfrm>
            <a:off x="265799" y="1476833"/>
            <a:ext cx="11483999" cy="495402"/>
          </a:xfrm>
        </p:spPr>
        <p:txBody>
          <a:bodyPr>
            <a:normAutofit/>
          </a:bodyPr>
          <a:lstStyle/>
          <a:p>
            <a:r>
              <a:rPr lang="et-EE" dirty="0"/>
              <a:t>Rakvere vallas on haridusvaldkonnas väga kõrge majandamiskulude osakaal</a:t>
            </a:r>
          </a:p>
        </p:txBody>
      </p:sp>
      <p:graphicFrame>
        <p:nvGraphicFramePr>
          <p:cNvPr id="4" name="Table 4">
            <a:extLst>
              <a:ext uri="{FF2B5EF4-FFF2-40B4-BE49-F238E27FC236}">
                <a16:creationId xmlns:a16="http://schemas.microsoft.com/office/drawing/2014/main" id="{7A2818F6-1220-0620-646B-FEF198D3755B}"/>
              </a:ext>
            </a:extLst>
          </p:cNvPr>
          <p:cNvGraphicFramePr>
            <a:graphicFrameLocks noGrp="1"/>
          </p:cNvGraphicFramePr>
          <p:nvPr>
            <p:extLst>
              <p:ext uri="{D42A27DB-BD31-4B8C-83A1-F6EECF244321}">
                <p14:modId xmlns:p14="http://schemas.microsoft.com/office/powerpoint/2010/main" val="1867199976"/>
              </p:ext>
            </p:extLst>
          </p:nvPr>
        </p:nvGraphicFramePr>
        <p:xfrm>
          <a:off x="265799" y="2135545"/>
          <a:ext cx="11484000" cy="4155840"/>
        </p:xfrm>
        <a:graphic>
          <a:graphicData uri="http://schemas.openxmlformats.org/drawingml/2006/table">
            <a:tbl>
              <a:tblPr firstRow="1" bandRow="1">
                <a:tableStyleId>{5940675A-B579-460E-94D1-54222C63F5DA}</a:tableStyleId>
              </a:tblPr>
              <a:tblGrid>
                <a:gridCol w="1548000">
                  <a:extLst>
                    <a:ext uri="{9D8B030D-6E8A-4147-A177-3AD203B41FA5}">
                      <a16:colId xmlns:a16="http://schemas.microsoft.com/office/drawing/2014/main" val="3970543152"/>
                    </a:ext>
                  </a:extLst>
                </a:gridCol>
                <a:gridCol w="1728000">
                  <a:extLst>
                    <a:ext uri="{9D8B030D-6E8A-4147-A177-3AD203B41FA5}">
                      <a16:colId xmlns:a16="http://schemas.microsoft.com/office/drawing/2014/main" val="929856922"/>
                    </a:ext>
                  </a:extLst>
                </a:gridCol>
                <a:gridCol w="1728000">
                  <a:extLst>
                    <a:ext uri="{9D8B030D-6E8A-4147-A177-3AD203B41FA5}">
                      <a16:colId xmlns:a16="http://schemas.microsoft.com/office/drawing/2014/main" val="3846136794"/>
                    </a:ext>
                  </a:extLst>
                </a:gridCol>
                <a:gridCol w="1620000">
                  <a:extLst>
                    <a:ext uri="{9D8B030D-6E8A-4147-A177-3AD203B41FA5}">
                      <a16:colId xmlns:a16="http://schemas.microsoft.com/office/drawing/2014/main" val="3910063790"/>
                    </a:ext>
                  </a:extLst>
                </a:gridCol>
                <a:gridCol w="1620000">
                  <a:extLst>
                    <a:ext uri="{9D8B030D-6E8A-4147-A177-3AD203B41FA5}">
                      <a16:colId xmlns:a16="http://schemas.microsoft.com/office/drawing/2014/main" val="3377184841"/>
                    </a:ext>
                  </a:extLst>
                </a:gridCol>
                <a:gridCol w="1620000">
                  <a:extLst>
                    <a:ext uri="{9D8B030D-6E8A-4147-A177-3AD203B41FA5}">
                      <a16:colId xmlns:a16="http://schemas.microsoft.com/office/drawing/2014/main" val="2790712011"/>
                    </a:ext>
                  </a:extLst>
                </a:gridCol>
                <a:gridCol w="1620000">
                  <a:extLst>
                    <a:ext uri="{9D8B030D-6E8A-4147-A177-3AD203B41FA5}">
                      <a16:colId xmlns:a16="http://schemas.microsoft.com/office/drawing/2014/main" val="3348782907"/>
                    </a:ext>
                  </a:extLst>
                </a:gridCol>
              </a:tblGrid>
              <a:tr h="185420">
                <a:tc rowSpan="2">
                  <a:txBody>
                    <a:bodyPr/>
                    <a:lstStyle/>
                    <a:p>
                      <a:endParaRPr lang="et-EE"/>
                    </a:p>
                  </a:txBody>
                  <a:tcPr marL="36000" marR="36000" marT="36000" marB="36000"/>
                </a:tc>
                <a:tc rowSpan="2">
                  <a:txBody>
                    <a:bodyPr/>
                    <a:lstStyle/>
                    <a:p>
                      <a:pPr algn="ctr"/>
                      <a:r>
                        <a:rPr lang="et-EE" b="1" spc="-30" baseline="0" dirty="0" err="1"/>
                        <a:t>Majandamis-kulude</a:t>
                      </a:r>
                      <a:r>
                        <a:rPr lang="et-EE" b="1" spc="-30" baseline="0" dirty="0"/>
                        <a:t> osakaal</a:t>
                      </a:r>
                    </a:p>
                  </a:txBody>
                  <a:tcPr marL="36000" marR="36000" marT="36000" marB="36000" anchor="ctr"/>
                </a:tc>
                <a:tc rowSpan="2">
                  <a:txBody>
                    <a:bodyPr/>
                    <a:lstStyle/>
                    <a:p>
                      <a:pPr algn="ctr"/>
                      <a:r>
                        <a:rPr lang="et-EE" b="1" dirty="0"/>
                        <a:t>Tööjõukulude osakaal</a:t>
                      </a:r>
                    </a:p>
                  </a:txBody>
                  <a:tcPr marL="36000" marR="36000" marT="36000" marB="36000" anchor="ctr"/>
                </a:tc>
                <a:tc gridSpan="4">
                  <a:txBody>
                    <a:bodyPr/>
                    <a:lstStyle/>
                    <a:p>
                      <a:pPr algn="ctr"/>
                      <a:r>
                        <a:rPr lang="et-EE" b="0" dirty="0">
                          <a:solidFill>
                            <a:srgbClr val="0070C0"/>
                          </a:solidFill>
                        </a:rPr>
                        <a:t>Tööjõukulude jaotus</a:t>
                      </a:r>
                    </a:p>
                  </a:txBody>
                  <a:tcPr marL="36000" marR="36000" marT="36000" marB="36000" anchor="ctr"/>
                </a:tc>
                <a:tc hMerge="1">
                  <a:txBody>
                    <a:bodyPr/>
                    <a:lstStyle/>
                    <a:p>
                      <a:pPr algn="ctr"/>
                      <a:r>
                        <a:rPr lang="et-EE" b="0" dirty="0">
                          <a:solidFill>
                            <a:srgbClr val="0070C0"/>
                          </a:solidFill>
                        </a:rPr>
                        <a:t>tugispetsialistid</a:t>
                      </a:r>
                    </a:p>
                  </a:txBody>
                  <a:tcPr marL="36000" marR="36000" marT="36000" marB="36000" anchor="ctr"/>
                </a:tc>
                <a:tc hMerge="1">
                  <a:txBody>
                    <a:bodyPr/>
                    <a:lstStyle/>
                    <a:p>
                      <a:pPr algn="ctr"/>
                      <a:r>
                        <a:rPr lang="et-EE" b="0" dirty="0">
                          <a:solidFill>
                            <a:srgbClr val="0070C0"/>
                          </a:solidFill>
                        </a:rPr>
                        <a:t>juhid</a:t>
                      </a:r>
                    </a:p>
                  </a:txBody>
                  <a:tcPr marL="36000" marR="36000" marT="36000" marB="36000" anchor="ctr"/>
                </a:tc>
                <a:tc hMerge="1">
                  <a:txBody>
                    <a:bodyPr/>
                    <a:lstStyle/>
                    <a:p>
                      <a:pPr algn="ctr"/>
                      <a:r>
                        <a:rPr lang="et-EE" b="0" dirty="0">
                          <a:solidFill>
                            <a:srgbClr val="0070C0"/>
                          </a:solidFill>
                        </a:rPr>
                        <a:t>muud töötajad</a:t>
                      </a:r>
                    </a:p>
                  </a:txBody>
                  <a:tcPr marL="36000" marR="36000" marT="36000" marB="36000" anchor="ctr"/>
                </a:tc>
                <a:extLst>
                  <a:ext uri="{0D108BD9-81ED-4DB2-BD59-A6C34878D82A}">
                    <a16:rowId xmlns:a16="http://schemas.microsoft.com/office/drawing/2014/main" val="2608598864"/>
                  </a:ext>
                </a:extLst>
              </a:tr>
              <a:tr h="185420">
                <a:tc vMerge="1">
                  <a:txBody>
                    <a:bodyPr/>
                    <a:lstStyle/>
                    <a:p>
                      <a:endParaRPr lang="et-EE"/>
                    </a:p>
                  </a:txBody>
                  <a:tcPr/>
                </a:tc>
                <a:tc vMerge="1">
                  <a:txBody>
                    <a:bodyPr/>
                    <a:lstStyle/>
                    <a:p>
                      <a:endParaRPr lang="et-EE"/>
                    </a:p>
                  </a:txBody>
                  <a:tcPr/>
                </a:tc>
                <a:tc vMerge="1">
                  <a:txBody>
                    <a:bodyPr/>
                    <a:lstStyle/>
                    <a:p>
                      <a:endParaRPr lang="et-EE"/>
                    </a:p>
                  </a:txBody>
                  <a:tcPr/>
                </a:tc>
                <a:tc>
                  <a:txBody>
                    <a:bodyPr/>
                    <a:lstStyle/>
                    <a:p>
                      <a:pPr algn="ctr"/>
                      <a:r>
                        <a:rPr lang="et-EE" b="0" dirty="0">
                          <a:solidFill>
                            <a:srgbClr val="0070C0"/>
                          </a:solidFill>
                        </a:rPr>
                        <a:t>õpetajad</a:t>
                      </a:r>
                    </a:p>
                  </a:txBody>
                  <a:tcPr marL="36000" marR="36000" marT="36000" marB="36000" anchor="ctr"/>
                </a:tc>
                <a:tc>
                  <a:txBody>
                    <a:bodyPr/>
                    <a:lstStyle/>
                    <a:p>
                      <a:pPr algn="ctr"/>
                      <a:r>
                        <a:rPr lang="et-EE" b="0" dirty="0">
                          <a:solidFill>
                            <a:srgbClr val="0070C0"/>
                          </a:solidFill>
                        </a:rPr>
                        <a:t>tugispetsialistid</a:t>
                      </a:r>
                    </a:p>
                  </a:txBody>
                  <a:tcPr marL="36000" marR="36000" marT="36000" marB="36000" anchor="ctr"/>
                </a:tc>
                <a:tc>
                  <a:txBody>
                    <a:bodyPr/>
                    <a:lstStyle/>
                    <a:p>
                      <a:pPr algn="ctr"/>
                      <a:r>
                        <a:rPr lang="et-EE" b="0" dirty="0">
                          <a:solidFill>
                            <a:srgbClr val="0070C0"/>
                          </a:solidFill>
                        </a:rPr>
                        <a:t>juhid</a:t>
                      </a:r>
                    </a:p>
                  </a:txBody>
                  <a:tcPr marL="36000" marR="36000" marT="36000" marB="36000" anchor="ctr"/>
                </a:tc>
                <a:tc>
                  <a:txBody>
                    <a:bodyPr/>
                    <a:lstStyle/>
                    <a:p>
                      <a:pPr algn="ctr"/>
                      <a:r>
                        <a:rPr lang="et-EE" b="0" dirty="0">
                          <a:solidFill>
                            <a:srgbClr val="0070C0"/>
                          </a:solidFill>
                        </a:rPr>
                        <a:t>muud töötajad</a:t>
                      </a:r>
                    </a:p>
                  </a:txBody>
                  <a:tcPr marL="36000" marR="36000" marT="36000" marB="36000" anchor="ctr"/>
                </a:tc>
                <a:extLst>
                  <a:ext uri="{0D108BD9-81ED-4DB2-BD59-A6C34878D82A}">
                    <a16:rowId xmlns:a16="http://schemas.microsoft.com/office/drawing/2014/main" val="3673495509"/>
                  </a:ext>
                </a:extLst>
              </a:tr>
              <a:tr h="227869">
                <a:tc>
                  <a:txBody>
                    <a:bodyPr/>
                    <a:lstStyle/>
                    <a:p>
                      <a:r>
                        <a:rPr lang="et-EE" dirty="0"/>
                        <a:t>Toila vald</a:t>
                      </a:r>
                    </a:p>
                  </a:txBody>
                  <a:tcPr marL="36000" marR="36000" marT="36000" marB="36000"/>
                </a:tc>
                <a:tc>
                  <a:txBody>
                    <a:bodyPr/>
                    <a:lstStyle/>
                    <a:p>
                      <a:pPr algn="ctr"/>
                      <a:r>
                        <a:rPr lang="et-EE" b="0" dirty="0"/>
                        <a:t>49%</a:t>
                      </a:r>
                    </a:p>
                  </a:txBody>
                  <a:tcPr marL="36000" marR="36000" marT="36000" marB="36000" anchor="ctr"/>
                </a:tc>
                <a:tc>
                  <a:txBody>
                    <a:bodyPr/>
                    <a:lstStyle/>
                    <a:p>
                      <a:pPr algn="ctr"/>
                      <a:r>
                        <a:rPr lang="et-EE" b="0" dirty="0"/>
                        <a:t>51%</a:t>
                      </a:r>
                    </a:p>
                  </a:txBody>
                  <a:tcPr marL="36000" marR="36000" marT="36000" marB="36000" anchor="ctr"/>
                </a:tc>
                <a:tc>
                  <a:txBody>
                    <a:bodyPr/>
                    <a:lstStyle/>
                    <a:p>
                      <a:pPr algn="ctr"/>
                      <a:r>
                        <a:rPr lang="et-EE" b="0" dirty="0">
                          <a:solidFill>
                            <a:srgbClr val="0070C0"/>
                          </a:solidFill>
                        </a:rPr>
                        <a:t>58%</a:t>
                      </a:r>
                    </a:p>
                  </a:txBody>
                  <a:tcPr marL="36000" marR="36000" marT="36000" marB="36000" anchor="ctr"/>
                </a:tc>
                <a:tc>
                  <a:txBody>
                    <a:bodyPr/>
                    <a:lstStyle/>
                    <a:p>
                      <a:pPr algn="ctr"/>
                      <a:r>
                        <a:rPr lang="et-EE" b="0" dirty="0">
                          <a:solidFill>
                            <a:srgbClr val="0070C0"/>
                          </a:solidFill>
                        </a:rPr>
                        <a:t>2%</a:t>
                      </a:r>
                    </a:p>
                  </a:txBody>
                  <a:tcPr marL="36000" marR="36000" marT="36000" marB="36000" anchor="ctr"/>
                </a:tc>
                <a:tc>
                  <a:txBody>
                    <a:bodyPr/>
                    <a:lstStyle/>
                    <a:p>
                      <a:pPr algn="ctr"/>
                      <a:r>
                        <a:rPr lang="et-EE" b="0" dirty="0">
                          <a:solidFill>
                            <a:srgbClr val="0070C0"/>
                          </a:solidFill>
                        </a:rPr>
                        <a:t>7%</a:t>
                      </a:r>
                    </a:p>
                  </a:txBody>
                  <a:tcPr marL="36000" marR="36000" marT="36000" marB="36000" anchor="ctr"/>
                </a:tc>
                <a:tc>
                  <a:txBody>
                    <a:bodyPr/>
                    <a:lstStyle/>
                    <a:p>
                      <a:pPr algn="ctr"/>
                      <a:r>
                        <a:rPr lang="et-EE" b="0" dirty="0">
                          <a:solidFill>
                            <a:srgbClr val="0070C0"/>
                          </a:solidFill>
                        </a:rPr>
                        <a:t>32%</a:t>
                      </a:r>
                    </a:p>
                  </a:txBody>
                  <a:tcPr marL="36000" marR="36000" marT="36000" marB="36000" anchor="ctr"/>
                </a:tc>
                <a:extLst>
                  <a:ext uri="{0D108BD9-81ED-4DB2-BD59-A6C34878D82A}">
                    <a16:rowId xmlns:a16="http://schemas.microsoft.com/office/drawing/2014/main" val="1410929390"/>
                  </a:ext>
                </a:extLst>
              </a:tr>
              <a:tr h="227869">
                <a:tc>
                  <a:txBody>
                    <a:bodyPr/>
                    <a:lstStyle/>
                    <a:p>
                      <a:r>
                        <a:rPr lang="et-EE" dirty="0"/>
                        <a:t>Saue vald</a:t>
                      </a:r>
                    </a:p>
                  </a:txBody>
                  <a:tcPr marL="36000" marR="36000" marT="36000" marB="36000"/>
                </a:tc>
                <a:tc>
                  <a:txBody>
                    <a:bodyPr/>
                    <a:lstStyle/>
                    <a:p>
                      <a:pPr algn="ctr"/>
                      <a:r>
                        <a:rPr lang="et-EE" b="0" dirty="0"/>
                        <a:t>48%</a:t>
                      </a:r>
                    </a:p>
                  </a:txBody>
                  <a:tcPr marL="36000" marR="36000" marT="36000" marB="36000" anchor="ctr"/>
                </a:tc>
                <a:tc>
                  <a:txBody>
                    <a:bodyPr/>
                    <a:lstStyle/>
                    <a:p>
                      <a:pPr algn="ctr"/>
                      <a:r>
                        <a:rPr lang="et-EE" b="0" dirty="0"/>
                        <a:t>52%</a:t>
                      </a:r>
                    </a:p>
                  </a:txBody>
                  <a:tcPr marL="36000" marR="36000" marT="36000" marB="36000" anchor="ctr"/>
                </a:tc>
                <a:tc>
                  <a:txBody>
                    <a:bodyPr/>
                    <a:lstStyle/>
                    <a:p>
                      <a:pPr algn="ctr"/>
                      <a:r>
                        <a:rPr lang="et-EE" b="0" dirty="0">
                          <a:solidFill>
                            <a:srgbClr val="0070C0"/>
                          </a:solidFill>
                        </a:rPr>
                        <a:t>68%</a:t>
                      </a:r>
                    </a:p>
                  </a:txBody>
                  <a:tcPr marL="36000" marR="36000" marT="36000" marB="36000" anchor="ctr"/>
                </a:tc>
                <a:tc>
                  <a:txBody>
                    <a:bodyPr/>
                    <a:lstStyle/>
                    <a:p>
                      <a:pPr algn="ctr"/>
                      <a:r>
                        <a:rPr lang="et-EE" b="0" dirty="0">
                          <a:solidFill>
                            <a:srgbClr val="0070C0"/>
                          </a:solidFill>
                        </a:rPr>
                        <a:t>4%</a:t>
                      </a:r>
                    </a:p>
                  </a:txBody>
                  <a:tcPr marL="36000" marR="36000" marT="36000" marB="36000" anchor="ctr"/>
                </a:tc>
                <a:tc>
                  <a:txBody>
                    <a:bodyPr/>
                    <a:lstStyle/>
                    <a:p>
                      <a:pPr algn="ctr"/>
                      <a:r>
                        <a:rPr lang="et-EE" b="0" dirty="0">
                          <a:solidFill>
                            <a:srgbClr val="0070C0"/>
                          </a:solidFill>
                        </a:rPr>
                        <a:t>8%</a:t>
                      </a:r>
                    </a:p>
                  </a:txBody>
                  <a:tcPr marL="36000" marR="36000" marT="36000" marB="36000" anchor="ctr"/>
                </a:tc>
                <a:tc>
                  <a:txBody>
                    <a:bodyPr/>
                    <a:lstStyle/>
                    <a:p>
                      <a:pPr algn="ctr"/>
                      <a:r>
                        <a:rPr lang="et-EE" b="0" dirty="0">
                          <a:solidFill>
                            <a:srgbClr val="0070C0"/>
                          </a:solidFill>
                        </a:rPr>
                        <a:t>20%</a:t>
                      </a:r>
                    </a:p>
                  </a:txBody>
                  <a:tcPr marL="36000" marR="36000" marT="36000" marB="36000" anchor="ctr"/>
                </a:tc>
                <a:extLst>
                  <a:ext uri="{0D108BD9-81ED-4DB2-BD59-A6C34878D82A}">
                    <a16:rowId xmlns:a16="http://schemas.microsoft.com/office/drawing/2014/main" val="1117510769"/>
                  </a:ext>
                </a:extLst>
              </a:tr>
              <a:tr h="227869">
                <a:tc>
                  <a:txBody>
                    <a:bodyPr/>
                    <a:lstStyle/>
                    <a:p>
                      <a:r>
                        <a:rPr lang="et-EE" dirty="0"/>
                        <a:t>Luunja vald</a:t>
                      </a:r>
                    </a:p>
                  </a:txBody>
                  <a:tcPr marL="36000" marR="36000" marT="36000" marB="36000"/>
                </a:tc>
                <a:tc>
                  <a:txBody>
                    <a:bodyPr/>
                    <a:lstStyle/>
                    <a:p>
                      <a:pPr algn="ctr"/>
                      <a:r>
                        <a:rPr lang="et-EE" b="0" dirty="0"/>
                        <a:t>46%</a:t>
                      </a:r>
                    </a:p>
                  </a:txBody>
                  <a:tcPr marL="36000" marR="36000" marT="36000" marB="36000" anchor="ctr"/>
                </a:tc>
                <a:tc>
                  <a:txBody>
                    <a:bodyPr/>
                    <a:lstStyle/>
                    <a:p>
                      <a:pPr algn="ctr"/>
                      <a:r>
                        <a:rPr lang="et-EE" b="0" dirty="0"/>
                        <a:t>54%</a:t>
                      </a:r>
                    </a:p>
                  </a:txBody>
                  <a:tcPr marL="36000" marR="36000" marT="36000" marB="36000" anchor="ctr"/>
                </a:tc>
                <a:tc>
                  <a:txBody>
                    <a:bodyPr/>
                    <a:lstStyle/>
                    <a:p>
                      <a:pPr algn="ctr"/>
                      <a:r>
                        <a:rPr lang="et-EE" b="0" dirty="0">
                          <a:solidFill>
                            <a:srgbClr val="0070C0"/>
                          </a:solidFill>
                        </a:rPr>
                        <a:t>58%</a:t>
                      </a:r>
                    </a:p>
                  </a:txBody>
                  <a:tcPr marL="36000" marR="36000" marT="36000" marB="36000" anchor="ctr"/>
                </a:tc>
                <a:tc>
                  <a:txBody>
                    <a:bodyPr/>
                    <a:lstStyle/>
                    <a:p>
                      <a:pPr algn="ctr"/>
                      <a:r>
                        <a:rPr lang="et-EE" b="0" dirty="0">
                          <a:solidFill>
                            <a:srgbClr val="0070C0"/>
                          </a:solidFill>
                        </a:rPr>
                        <a:t>9%</a:t>
                      </a:r>
                    </a:p>
                  </a:txBody>
                  <a:tcPr marL="36000" marR="36000" marT="36000" marB="36000" anchor="ctr"/>
                </a:tc>
                <a:tc>
                  <a:txBody>
                    <a:bodyPr/>
                    <a:lstStyle/>
                    <a:p>
                      <a:pPr algn="ctr"/>
                      <a:r>
                        <a:rPr lang="et-EE" b="0" dirty="0">
                          <a:solidFill>
                            <a:srgbClr val="0070C0"/>
                          </a:solidFill>
                        </a:rPr>
                        <a:t>7%</a:t>
                      </a:r>
                    </a:p>
                  </a:txBody>
                  <a:tcPr marL="36000" marR="36000" marT="36000" marB="36000" anchor="ctr"/>
                </a:tc>
                <a:tc>
                  <a:txBody>
                    <a:bodyPr/>
                    <a:lstStyle/>
                    <a:p>
                      <a:pPr algn="ctr"/>
                      <a:r>
                        <a:rPr lang="et-EE" b="0" dirty="0">
                          <a:solidFill>
                            <a:srgbClr val="0070C0"/>
                          </a:solidFill>
                        </a:rPr>
                        <a:t>25%</a:t>
                      </a:r>
                    </a:p>
                  </a:txBody>
                  <a:tcPr marL="36000" marR="36000" marT="36000" marB="36000" anchor="ctr"/>
                </a:tc>
                <a:extLst>
                  <a:ext uri="{0D108BD9-81ED-4DB2-BD59-A6C34878D82A}">
                    <a16:rowId xmlns:a16="http://schemas.microsoft.com/office/drawing/2014/main" val="3774649118"/>
                  </a:ext>
                </a:extLst>
              </a:tr>
              <a:tr h="227869">
                <a:tc>
                  <a:txBody>
                    <a:bodyPr/>
                    <a:lstStyle/>
                    <a:p>
                      <a:r>
                        <a:rPr lang="et-EE" dirty="0"/>
                        <a:t>Viimsi vald</a:t>
                      </a:r>
                    </a:p>
                  </a:txBody>
                  <a:tcPr marL="36000" marR="36000" marT="36000" marB="36000"/>
                </a:tc>
                <a:tc>
                  <a:txBody>
                    <a:bodyPr/>
                    <a:lstStyle/>
                    <a:p>
                      <a:pPr algn="ctr"/>
                      <a:r>
                        <a:rPr lang="et-EE" b="0" dirty="0"/>
                        <a:t>45%</a:t>
                      </a:r>
                    </a:p>
                  </a:txBody>
                  <a:tcPr marL="36000" marR="36000" marT="36000" marB="36000" anchor="ctr"/>
                </a:tc>
                <a:tc>
                  <a:txBody>
                    <a:bodyPr/>
                    <a:lstStyle/>
                    <a:p>
                      <a:pPr algn="ctr"/>
                      <a:r>
                        <a:rPr lang="et-EE" b="0" dirty="0"/>
                        <a:t>55%</a:t>
                      </a:r>
                    </a:p>
                  </a:txBody>
                  <a:tcPr marL="36000" marR="36000" marT="36000" marB="36000" anchor="ctr"/>
                </a:tc>
                <a:tc>
                  <a:txBody>
                    <a:bodyPr/>
                    <a:lstStyle/>
                    <a:p>
                      <a:pPr algn="ctr"/>
                      <a:r>
                        <a:rPr lang="et-EE" b="0" dirty="0">
                          <a:solidFill>
                            <a:srgbClr val="0070C0"/>
                          </a:solidFill>
                        </a:rPr>
                        <a:t>59%</a:t>
                      </a:r>
                    </a:p>
                  </a:txBody>
                  <a:tcPr marL="36000" marR="36000" marT="36000" marB="36000" anchor="ctr"/>
                </a:tc>
                <a:tc>
                  <a:txBody>
                    <a:bodyPr/>
                    <a:lstStyle/>
                    <a:p>
                      <a:pPr algn="ctr"/>
                      <a:r>
                        <a:rPr lang="et-EE" b="0" dirty="0">
                          <a:solidFill>
                            <a:srgbClr val="0070C0"/>
                          </a:solidFill>
                        </a:rPr>
                        <a:t>7%</a:t>
                      </a:r>
                    </a:p>
                  </a:txBody>
                  <a:tcPr marL="36000" marR="36000" marT="36000" marB="36000" anchor="ctr"/>
                </a:tc>
                <a:tc>
                  <a:txBody>
                    <a:bodyPr/>
                    <a:lstStyle/>
                    <a:p>
                      <a:pPr algn="ctr"/>
                      <a:r>
                        <a:rPr lang="et-EE" b="0" dirty="0">
                          <a:solidFill>
                            <a:srgbClr val="0070C0"/>
                          </a:solidFill>
                        </a:rPr>
                        <a:t>6%</a:t>
                      </a:r>
                    </a:p>
                  </a:txBody>
                  <a:tcPr marL="36000" marR="36000" marT="36000" marB="36000" anchor="ctr"/>
                </a:tc>
                <a:tc>
                  <a:txBody>
                    <a:bodyPr/>
                    <a:lstStyle/>
                    <a:p>
                      <a:pPr algn="ctr"/>
                      <a:r>
                        <a:rPr lang="et-EE" b="0" dirty="0">
                          <a:solidFill>
                            <a:srgbClr val="0070C0"/>
                          </a:solidFill>
                        </a:rPr>
                        <a:t>28%</a:t>
                      </a:r>
                    </a:p>
                  </a:txBody>
                  <a:tcPr marL="36000" marR="36000" marT="36000" marB="36000" anchor="ctr"/>
                </a:tc>
                <a:extLst>
                  <a:ext uri="{0D108BD9-81ED-4DB2-BD59-A6C34878D82A}">
                    <a16:rowId xmlns:a16="http://schemas.microsoft.com/office/drawing/2014/main" val="438795622"/>
                  </a:ext>
                </a:extLst>
              </a:tr>
              <a:tr h="227869">
                <a:tc>
                  <a:txBody>
                    <a:bodyPr/>
                    <a:lstStyle/>
                    <a:p>
                      <a:r>
                        <a:rPr lang="et-EE" dirty="0"/>
                        <a:t>Kiili vald</a:t>
                      </a:r>
                    </a:p>
                  </a:txBody>
                  <a:tcPr marL="36000" marR="36000" marT="36000" marB="36000"/>
                </a:tc>
                <a:tc>
                  <a:txBody>
                    <a:bodyPr/>
                    <a:lstStyle/>
                    <a:p>
                      <a:pPr algn="ctr"/>
                      <a:r>
                        <a:rPr lang="et-EE" b="0" dirty="0"/>
                        <a:t>40%</a:t>
                      </a:r>
                    </a:p>
                  </a:txBody>
                  <a:tcPr marL="36000" marR="36000" marT="36000" marB="36000" anchor="ctr"/>
                </a:tc>
                <a:tc>
                  <a:txBody>
                    <a:bodyPr/>
                    <a:lstStyle/>
                    <a:p>
                      <a:pPr algn="ctr"/>
                      <a:r>
                        <a:rPr lang="et-EE" b="0" dirty="0"/>
                        <a:t>60%</a:t>
                      </a:r>
                    </a:p>
                  </a:txBody>
                  <a:tcPr marL="36000" marR="36000" marT="36000" marB="36000" anchor="ctr"/>
                </a:tc>
                <a:tc>
                  <a:txBody>
                    <a:bodyPr/>
                    <a:lstStyle/>
                    <a:p>
                      <a:pPr algn="ctr"/>
                      <a:r>
                        <a:rPr lang="et-EE" b="0" dirty="0">
                          <a:solidFill>
                            <a:srgbClr val="0070C0"/>
                          </a:solidFill>
                        </a:rPr>
                        <a:t>70%</a:t>
                      </a:r>
                    </a:p>
                  </a:txBody>
                  <a:tcPr marL="36000" marR="36000" marT="36000" marB="36000" anchor="ctr"/>
                </a:tc>
                <a:tc>
                  <a:txBody>
                    <a:bodyPr/>
                    <a:lstStyle/>
                    <a:p>
                      <a:pPr algn="ctr"/>
                      <a:r>
                        <a:rPr lang="et-EE" b="0" dirty="0">
                          <a:solidFill>
                            <a:srgbClr val="0070C0"/>
                          </a:solidFill>
                        </a:rPr>
                        <a:t>5%</a:t>
                      </a:r>
                    </a:p>
                  </a:txBody>
                  <a:tcPr marL="36000" marR="36000" marT="36000" marB="36000" anchor="ctr"/>
                </a:tc>
                <a:tc>
                  <a:txBody>
                    <a:bodyPr/>
                    <a:lstStyle/>
                    <a:p>
                      <a:pPr algn="ctr"/>
                      <a:r>
                        <a:rPr lang="et-EE" b="0" dirty="0">
                          <a:solidFill>
                            <a:srgbClr val="0070C0"/>
                          </a:solidFill>
                        </a:rPr>
                        <a:t>3%</a:t>
                      </a:r>
                    </a:p>
                  </a:txBody>
                  <a:tcPr marL="36000" marR="36000" marT="36000" marB="36000" anchor="ctr"/>
                </a:tc>
                <a:tc>
                  <a:txBody>
                    <a:bodyPr/>
                    <a:lstStyle/>
                    <a:p>
                      <a:pPr algn="ctr"/>
                      <a:r>
                        <a:rPr lang="et-EE" b="0" dirty="0">
                          <a:solidFill>
                            <a:srgbClr val="0070C0"/>
                          </a:solidFill>
                        </a:rPr>
                        <a:t>22%</a:t>
                      </a:r>
                    </a:p>
                  </a:txBody>
                  <a:tcPr marL="36000" marR="36000" marT="36000" marB="36000" anchor="ctr"/>
                </a:tc>
                <a:extLst>
                  <a:ext uri="{0D108BD9-81ED-4DB2-BD59-A6C34878D82A}">
                    <a16:rowId xmlns:a16="http://schemas.microsoft.com/office/drawing/2014/main" val="1949269171"/>
                  </a:ext>
                </a:extLst>
              </a:tr>
              <a:tr h="2278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dirty="0"/>
                        <a:t>Rakvere vald</a:t>
                      </a:r>
                    </a:p>
                  </a:txBody>
                  <a:tcPr marL="36000" marR="36000" marT="36000" marB="36000"/>
                </a:tc>
                <a:tc>
                  <a:txBody>
                    <a:bodyPr/>
                    <a:lstStyle/>
                    <a:p>
                      <a:pPr algn="ctr"/>
                      <a:r>
                        <a:rPr lang="et-EE" b="0" dirty="0"/>
                        <a:t>39% </a:t>
                      </a:r>
                      <a:r>
                        <a:rPr lang="et-EE" sz="1600" b="0" i="1" dirty="0"/>
                        <a:t>(6)</a:t>
                      </a:r>
                      <a:endParaRPr lang="et-EE" b="0" i="1" dirty="0"/>
                    </a:p>
                  </a:txBody>
                  <a:tcPr marL="36000" marR="36000" marT="36000" marB="36000" anchor="ctr"/>
                </a:tc>
                <a:tc>
                  <a:txBody>
                    <a:bodyPr/>
                    <a:lstStyle/>
                    <a:p>
                      <a:pPr algn="ctr"/>
                      <a:r>
                        <a:rPr lang="et-EE" b="0" dirty="0"/>
                        <a:t>61% </a:t>
                      </a:r>
                      <a:r>
                        <a:rPr lang="et-EE" sz="1600" b="0" i="1" dirty="0"/>
                        <a:t>(74)</a:t>
                      </a:r>
                      <a:endParaRPr lang="et-EE" b="0" i="1" dirty="0"/>
                    </a:p>
                  </a:txBody>
                  <a:tcPr marL="36000" marR="36000" marT="36000" marB="36000" anchor="ctr"/>
                </a:tc>
                <a:tc>
                  <a:txBody>
                    <a:bodyPr/>
                    <a:lstStyle/>
                    <a:p>
                      <a:pPr algn="ctr"/>
                      <a:r>
                        <a:rPr lang="et-EE" b="0" dirty="0">
                          <a:solidFill>
                            <a:srgbClr val="0070C0"/>
                          </a:solidFill>
                        </a:rPr>
                        <a:t>58% </a:t>
                      </a:r>
                      <a:r>
                        <a:rPr lang="et-EE" sz="1600" b="0" i="1" dirty="0">
                          <a:solidFill>
                            <a:srgbClr val="0070C0"/>
                          </a:solidFill>
                        </a:rPr>
                        <a:t>(64)</a:t>
                      </a:r>
                      <a:endParaRPr lang="et-EE" b="0" i="1" dirty="0">
                        <a:solidFill>
                          <a:srgbClr val="0070C0"/>
                        </a:solidFill>
                      </a:endParaRPr>
                    </a:p>
                  </a:txBody>
                  <a:tcPr marL="36000" marR="36000" marT="36000" marB="36000" anchor="ctr"/>
                </a:tc>
                <a:tc>
                  <a:txBody>
                    <a:bodyPr/>
                    <a:lstStyle/>
                    <a:p>
                      <a:pPr algn="ctr"/>
                      <a:r>
                        <a:rPr lang="et-EE" b="0" dirty="0">
                          <a:solidFill>
                            <a:srgbClr val="0070C0"/>
                          </a:solidFill>
                        </a:rPr>
                        <a:t>7% </a:t>
                      </a:r>
                      <a:r>
                        <a:rPr lang="et-EE" sz="1600" b="0" i="1" dirty="0">
                          <a:solidFill>
                            <a:srgbClr val="0070C0"/>
                          </a:solidFill>
                        </a:rPr>
                        <a:t>(3)</a:t>
                      </a:r>
                      <a:endParaRPr lang="et-EE" b="0" i="1" dirty="0">
                        <a:solidFill>
                          <a:srgbClr val="0070C0"/>
                        </a:solidFill>
                      </a:endParaRPr>
                    </a:p>
                  </a:txBody>
                  <a:tcPr marL="36000" marR="36000" marT="36000" marB="36000" anchor="ctr"/>
                </a:tc>
                <a:tc>
                  <a:txBody>
                    <a:bodyPr/>
                    <a:lstStyle/>
                    <a:p>
                      <a:pPr algn="ctr"/>
                      <a:r>
                        <a:rPr lang="et-EE" b="0" dirty="0">
                          <a:solidFill>
                            <a:srgbClr val="0070C0"/>
                          </a:solidFill>
                        </a:rPr>
                        <a:t>6% </a:t>
                      </a:r>
                      <a:r>
                        <a:rPr lang="et-EE" sz="1600" b="0" i="1" dirty="0">
                          <a:solidFill>
                            <a:srgbClr val="0070C0"/>
                          </a:solidFill>
                        </a:rPr>
                        <a:t>(51)</a:t>
                      </a:r>
                      <a:endParaRPr lang="et-EE" b="0" i="1" dirty="0">
                        <a:solidFill>
                          <a:srgbClr val="0070C0"/>
                        </a:solidFill>
                      </a:endParaRPr>
                    </a:p>
                  </a:txBody>
                  <a:tcPr marL="36000" marR="36000" marT="36000" marB="36000" anchor="ctr"/>
                </a:tc>
                <a:tc>
                  <a:txBody>
                    <a:bodyPr/>
                    <a:lstStyle/>
                    <a:p>
                      <a:pPr algn="ctr"/>
                      <a:r>
                        <a:rPr lang="et-EE" b="0" dirty="0">
                          <a:solidFill>
                            <a:srgbClr val="0070C0"/>
                          </a:solidFill>
                        </a:rPr>
                        <a:t>29% </a:t>
                      </a:r>
                      <a:r>
                        <a:rPr lang="et-EE" sz="1600" b="0" i="1" dirty="0">
                          <a:solidFill>
                            <a:srgbClr val="0070C0"/>
                          </a:solidFill>
                        </a:rPr>
                        <a:t>(28)</a:t>
                      </a:r>
                      <a:endParaRPr lang="et-EE" b="0" i="1" dirty="0">
                        <a:solidFill>
                          <a:srgbClr val="0070C0"/>
                        </a:solidFill>
                      </a:endParaRPr>
                    </a:p>
                  </a:txBody>
                  <a:tcPr marL="36000" marR="36000" marT="36000" marB="36000" anchor="ctr"/>
                </a:tc>
                <a:extLst>
                  <a:ext uri="{0D108BD9-81ED-4DB2-BD59-A6C34878D82A}">
                    <a16:rowId xmlns:a16="http://schemas.microsoft.com/office/drawing/2014/main" val="3843778216"/>
                  </a:ext>
                </a:extLst>
              </a:tr>
              <a:tr h="227869">
                <a:tc>
                  <a:txBody>
                    <a:bodyPr/>
                    <a:lstStyle/>
                    <a:p>
                      <a:r>
                        <a:rPr lang="et-EE" dirty="0"/>
                        <a:t>Rakvere linn</a:t>
                      </a:r>
                    </a:p>
                  </a:txBody>
                  <a:tcPr marL="36000" marR="36000" marT="36000" marB="36000"/>
                </a:tc>
                <a:tc>
                  <a:txBody>
                    <a:bodyPr/>
                    <a:lstStyle/>
                    <a:p>
                      <a:pPr algn="ctr"/>
                      <a:r>
                        <a:rPr lang="et-EE" b="0" dirty="0"/>
                        <a:t>29%</a:t>
                      </a:r>
                    </a:p>
                  </a:txBody>
                  <a:tcPr marL="36000" marR="36000" marT="36000" marB="36000" anchor="ctr"/>
                </a:tc>
                <a:tc>
                  <a:txBody>
                    <a:bodyPr/>
                    <a:lstStyle/>
                    <a:p>
                      <a:pPr algn="ctr"/>
                      <a:r>
                        <a:rPr lang="et-EE" b="0" dirty="0"/>
                        <a:t>71%</a:t>
                      </a:r>
                    </a:p>
                  </a:txBody>
                  <a:tcPr marL="36000" marR="36000" marT="36000" marB="36000" anchor="ctr"/>
                </a:tc>
                <a:tc>
                  <a:txBody>
                    <a:bodyPr/>
                    <a:lstStyle/>
                    <a:p>
                      <a:pPr algn="ctr"/>
                      <a:r>
                        <a:rPr lang="et-EE" b="0" dirty="0">
                          <a:solidFill>
                            <a:srgbClr val="0070C0"/>
                          </a:solidFill>
                        </a:rPr>
                        <a:t>65%</a:t>
                      </a:r>
                    </a:p>
                  </a:txBody>
                  <a:tcPr marL="36000" marR="36000" marT="36000" marB="36000" anchor="ctr"/>
                </a:tc>
                <a:tc>
                  <a:txBody>
                    <a:bodyPr/>
                    <a:lstStyle/>
                    <a:p>
                      <a:pPr algn="ctr"/>
                      <a:r>
                        <a:rPr lang="et-EE" b="0" dirty="0">
                          <a:solidFill>
                            <a:srgbClr val="0070C0"/>
                          </a:solidFill>
                        </a:rPr>
                        <a:t>5%</a:t>
                      </a:r>
                    </a:p>
                  </a:txBody>
                  <a:tcPr marL="36000" marR="36000" marT="36000" marB="36000" anchor="ctr"/>
                </a:tc>
                <a:tc>
                  <a:txBody>
                    <a:bodyPr/>
                    <a:lstStyle/>
                    <a:p>
                      <a:pPr algn="ctr"/>
                      <a:r>
                        <a:rPr lang="et-EE" b="0" dirty="0">
                          <a:solidFill>
                            <a:srgbClr val="0070C0"/>
                          </a:solidFill>
                        </a:rPr>
                        <a:t>6%</a:t>
                      </a:r>
                    </a:p>
                  </a:txBody>
                  <a:tcPr marL="36000" marR="36000" marT="36000" marB="36000" anchor="ctr"/>
                </a:tc>
                <a:tc>
                  <a:txBody>
                    <a:bodyPr/>
                    <a:lstStyle/>
                    <a:p>
                      <a:pPr algn="ctr"/>
                      <a:r>
                        <a:rPr lang="et-EE" b="0" dirty="0">
                          <a:solidFill>
                            <a:srgbClr val="0070C0"/>
                          </a:solidFill>
                        </a:rPr>
                        <a:t>24%</a:t>
                      </a:r>
                    </a:p>
                  </a:txBody>
                  <a:tcPr marL="36000" marR="36000" marT="36000" marB="36000" anchor="ctr"/>
                </a:tc>
                <a:extLst>
                  <a:ext uri="{0D108BD9-81ED-4DB2-BD59-A6C34878D82A}">
                    <a16:rowId xmlns:a16="http://schemas.microsoft.com/office/drawing/2014/main" val="3521178416"/>
                  </a:ext>
                </a:extLst>
              </a:tr>
              <a:tr h="227869">
                <a:tc>
                  <a:txBody>
                    <a:bodyPr/>
                    <a:lstStyle/>
                    <a:p>
                      <a:r>
                        <a:rPr lang="et-EE" dirty="0"/>
                        <a:t>Eesti keskmine</a:t>
                      </a:r>
                    </a:p>
                  </a:txBody>
                  <a:tcPr marL="36000" marR="36000" marT="36000" marB="36000"/>
                </a:tc>
                <a:tc>
                  <a:txBody>
                    <a:bodyPr/>
                    <a:lstStyle/>
                    <a:p>
                      <a:pPr algn="ctr"/>
                      <a:r>
                        <a:rPr lang="et-EE" b="0" dirty="0"/>
                        <a:t>28%</a:t>
                      </a:r>
                    </a:p>
                  </a:txBody>
                  <a:tcPr marL="36000" marR="36000" marT="36000" marB="36000" anchor="ctr"/>
                </a:tc>
                <a:tc>
                  <a:txBody>
                    <a:bodyPr/>
                    <a:lstStyle/>
                    <a:p>
                      <a:pPr algn="ctr"/>
                      <a:r>
                        <a:rPr lang="et-EE" b="0" dirty="0"/>
                        <a:t>72%</a:t>
                      </a:r>
                    </a:p>
                  </a:txBody>
                  <a:tcPr marL="36000" marR="36000" marT="36000" marB="36000" anchor="ctr"/>
                </a:tc>
                <a:tc>
                  <a:txBody>
                    <a:bodyPr/>
                    <a:lstStyle/>
                    <a:p>
                      <a:pPr algn="ctr"/>
                      <a:r>
                        <a:rPr lang="et-EE" b="0" dirty="0">
                          <a:solidFill>
                            <a:srgbClr val="0070C0"/>
                          </a:solidFill>
                        </a:rPr>
                        <a:t>64%</a:t>
                      </a:r>
                    </a:p>
                  </a:txBody>
                  <a:tcPr marL="36000" marR="36000" marT="36000" marB="36000" anchor="ctr"/>
                </a:tc>
                <a:tc>
                  <a:txBody>
                    <a:bodyPr/>
                    <a:lstStyle/>
                    <a:p>
                      <a:pPr algn="ctr"/>
                      <a:r>
                        <a:rPr lang="et-EE" b="0" dirty="0">
                          <a:solidFill>
                            <a:srgbClr val="0070C0"/>
                          </a:solidFill>
                        </a:rPr>
                        <a:t>4%</a:t>
                      </a:r>
                    </a:p>
                  </a:txBody>
                  <a:tcPr marL="36000" marR="36000" marT="36000" marB="36000" anchor="ctr"/>
                </a:tc>
                <a:tc>
                  <a:txBody>
                    <a:bodyPr/>
                    <a:lstStyle/>
                    <a:p>
                      <a:pPr algn="ctr"/>
                      <a:r>
                        <a:rPr lang="et-EE" b="0" dirty="0">
                          <a:solidFill>
                            <a:srgbClr val="0070C0"/>
                          </a:solidFill>
                        </a:rPr>
                        <a:t>7%</a:t>
                      </a:r>
                    </a:p>
                  </a:txBody>
                  <a:tcPr marL="36000" marR="36000" marT="36000" marB="36000" anchor="ctr"/>
                </a:tc>
                <a:tc>
                  <a:txBody>
                    <a:bodyPr/>
                    <a:lstStyle/>
                    <a:p>
                      <a:pPr algn="ctr"/>
                      <a:r>
                        <a:rPr lang="et-EE" b="0" dirty="0">
                          <a:solidFill>
                            <a:srgbClr val="0070C0"/>
                          </a:solidFill>
                        </a:rPr>
                        <a:t>25%</a:t>
                      </a:r>
                    </a:p>
                  </a:txBody>
                  <a:tcPr marL="36000" marR="36000" marT="36000" marB="36000" anchor="ctr"/>
                </a:tc>
                <a:extLst>
                  <a:ext uri="{0D108BD9-81ED-4DB2-BD59-A6C34878D82A}">
                    <a16:rowId xmlns:a16="http://schemas.microsoft.com/office/drawing/2014/main" val="4177823882"/>
                  </a:ext>
                </a:extLst>
              </a:tr>
              <a:tr h="227869">
                <a:tc>
                  <a:txBody>
                    <a:bodyPr/>
                    <a:lstStyle/>
                    <a:p>
                      <a:r>
                        <a:rPr lang="et-EE" dirty="0"/>
                        <a:t>Vinni vald</a:t>
                      </a:r>
                    </a:p>
                  </a:txBody>
                  <a:tcPr marL="36000" marR="36000" marT="36000" marB="36000"/>
                </a:tc>
                <a:tc>
                  <a:txBody>
                    <a:bodyPr/>
                    <a:lstStyle/>
                    <a:p>
                      <a:pPr algn="ctr"/>
                      <a:r>
                        <a:rPr lang="et-EE" b="0" dirty="0"/>
                        <a:t>28%</a:t>
                      </a:r>
                    </a:p>
                  </a:txBody>
                  <a:tcPr marL="36000" marR="36000" marT="36000" marB="36000" anchor="ctr"/>
                </a:tc>
                <a:tc>
                  <a:txBody>
                    <a:bodyPr/>
                    <a:lstStyle/>
                    <a:p>
                      <a:pPr algn="ctr"/>
                      <a:r>
                        <a:rPr lang="et-EE" b="0" dirty="0"/>
                        <a:t>72%</a:t>
                      </a:r>
                    </a:p>
                  </a:txBody>
                  <a:tcPr marL="36000" marR="36000" marT="36000" marB="36000" anchor="ctr"/>
                </a:tc>
                <a:tc>
                  <a:txBody>
                    <a:bodyPr/>
                    <a:lstStyle/>
                    <a:p>
                      <a:pPr algn="ctr"/>
                      <a:r>
                        <a:rPr lang="et-EE" b="0" dirty="0">
                          <a:solidFill>
                            <a:srgbClr val="0070C0"/>
                          </a:solidFill>
                        </a:rPr>
                        <a:t>64%</a:t>
                      </a:r>
                    </a:p>
                  </a:txBody>
                  <a:tcPr marL="36000" marR="36000" marT="36000" marB="36000" anchor="ctr"/>
                </a:tc>
                <a:tc>
                  <a:txBody>
                    <a:bodyPr/>
                    <a:lstStyle/>
                    <a:p>
                      <a:pPr algn="ctr"/>
                      <a:r>
                        <a:rPr lang="et-EE" b="0" dirty="0">
                          <a:solidFill>
                            <a:srgbClr val="0070C0"/>
                          </a:solidFill>
                        </a:rPr>
                        <a:t>0%</a:t>
                      </a:r>
                    </a:p>
                  </a:txBody>
                  <a:tcPr marL="36000" marR="36000" marT="36000" marB="36000" anchor="ctr"/>
                </a:tc>
                <a:tc>
                  <a:txBody>
                    <a:bodyPr/>
                    <a:lstStyle/>
                    <a:p>
                      <a:pPr algn="ctr"/>
                      <a:r>
                        <a:rPr lang="et-EE" b="0" dirty="0">
                          <a:solidFill>
                            <a:srgbClr val="0070C0"/>
                          </a:solidFill>
                        </a:rPr>
                        <a:t>5%</a:t>
                      </a:r>
                    </a:p>
                  </a:txBody>
                  <a:tcPr marL="36000" marR="36000" marT="36000" marB="36000" anchor="ctr"/>
                </a:tc>
                <a:tc>
                  <a:txBody>
                    <a:bodyPr/>
                    <a:lstStyle/>
                    <a:p>
                      <a:pPr algn="ctr"/>
                      <a:r>
                        <a:rPr lang="et-EE" b="0" dirty="0">
                          <a:solidFill>
                            <a:srgbClr val="0070C0"/>
                          </a:solidFill>
                        </a:rPr>
                        <a:t>31%</a:t>
                      </a:r>
                    </a:p>
                  </a:txBody>
                  <a:tcPr marL="36000" marR="36000" marT="36000" marB="36000" anchor="ctr"/>
                </a:tc>
                <a:extLst>
                  <a:ext uri="{0D108BD9-81ED-4DB2-BD59-A6C34878D82A}">
                    <a16:rowId xmlns:a16="http://schemas.microsoft.com/office/drawing/2014/main" val="1088807235"/>
                  </a:ext>
                </a:extLst>
              </a:tr>
              <a:tr h="227869">
                <a:tc>
                  <a:txBody>
                    <a:bodyPr/>
                    <a:lstStyle/>
                    <a:p>
                      <a:r>
                        <a:rPr lang="et-EE" dirty="0"/>
                        <a:t>Kadrina vald</a:t>
                      </a:r>
                    </a:p>
                  </a:txBody>
                  <a:tcPr marL="36000" marR="36000" marT="36000" marB="36000"/>
                </a:tc>
                <a:tc>
                  <a:txBody>
                    <a:bodyPr/>
                    <a:lstStyle/>
                    <a:p>
                      <a:pPr algn="ctr"/>
                      <a:r>
                        <a:rPr lang="et-EE" b="0" dirty="0"/>
                        <a:t>27%</a:t>
                      </a:r>
                    </a:p>
                  </a:txBody>
                  <a:tcPr marL="36000" marR="36000" marT="36000" marB="36000" anchor="ctr"/>
                </a:tc>
                <a:tc>
                  <a:txBody>
                    <a:bodyPr/>
                    <a:lstStyle/>
                    <a:p>
                      <a:pPr algn="ctr"/>
                      <a:r>
                        <a:rPr lang="et-EE" b="0" dirty="0"/>
                        <a:t>73%</a:t>
                      </a:r>
                    </a:p>
                  </a:txBody>
                  <a:tcPr marL="36000" marR="36000" marT="36000" marB="36000" anchor="ctr"/>
                </a:tc>
                <a:tc>
                  <a:txBody>
                    <a:bodyPr/>
                    <a:lstStyle/>
                    <a:p>
                      <a:pPr algn="ctr"/>
                      <a:r>
                        <a:rPr lang="et-EE" b="0" dirty="0">
                          <a:solidFill>
                            <a:srgbClr val="0070C0"/>
                          </a:solidFill>
                        </a:rPr>
                        <a:t>67%</a:t>
                      </a:r>
                    </a:p>
                  </a:txBody>
                  <a:tcPr marL="36000" marR="36000" marT="36000" marB="36000" anchor="ctr"/>
                </a:tc>
                <a:tc>
                  <a:txBody>
                    <a:bodyPr/>
                    <a:lstStyle/>
                    <a:p>
                      <a:pPr algn="ctr"/>
                      <a:r>
                        <a:rPr lang="et-EE" b="0" dirty="0">
                          <a:solidFill>
                            <a:srgbClr val="0070C0"/>
                          </a:solidFill>
                        </a:rPr>
                        <a:t>5%</a:t>
                      </a:r>
                    </a:p>
                  </a:txBody>
                  <a:tcPr marL="36000" marR="36000" marT="36000" marB="36000" anchor="ctr"/>
                </a:tc>
                <a:tc>
                  <a:txBody>
                    <a:bodyPr/>
                    <a:lstStyle/>
                    <a:p>
                      <a:pPr algn="ctr"/>
                      <a:r>
                        <a:rPr lang="et-EE" b="0" dirty="0">
                          <a:solidFill>
                            <a:srgbClr val="0070C0"/>
                          </a:solidFill>
                        </a:rPr>
                        <a:t>6%</a:t>
                      </a:r>
                    </a:p>
                  </a:txBody>
                  <a:tcPr marL="36000" marR="36000" marT="36000" marB="36000" anchor="ctr"/>
                </a:tc>
                <a:tc>
                  <a:txBody>
                    <a:bodyPr/>
                    <a:lstStyle/>
                    <a:p>
                      <a:pPr algn="ctr"/>
                      <a:r>
                        <a:rPr lang="et-EE" b="0" dirty="0">
                          <a:solidFill>
                            <a:srgbClr val="0070C0"/>
                          </a:solidFill>
                        </a:rPr>
                        <a:t>22%</a:t>
                      </a:r>
                    </a:p>
                  </a:txBody>
                  <a:tcPr marL="36000" marR="36000" marT="36000" marB="36000" anchor="ctr"/>
                </a:tc>
                <a:extLst>
                  <a:ext uri="{0D108BD9-81ED-4DB2-BD59-A6C34878D82A}">
                    <a16:rowId xmlns:a16="http://schemas.microsoft.com/office/drawing/2014/main" val="1108255974"/>
                  </a:ext>
                </a:extLst>
              </a:tr>
            </a:tbl>
          </a:graphicData>
        </a:graphic>
      </p:graphicFrame>
    </p:spTree>
    <p:extLst>
      <p:ext uri="{BB962C8B-B14F-4D97-AF65-F5344CB8AC3E}">
        <p14:creationId xmlns:p14="http://schemas.microsoft.com/office/powerpoint/2010/main" val="3426429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D42F3-AE11-6EFE-3EC8-4A7EBF676806}"/>
              </a:ext>
            </a:extLst>
          </p:cNvPr>
          <p:cNvSpPr>
            <a:spLocks noGrp="1"/>
          </p:cNvSpPr>
          <p:nvPr>
            <p:ph type="title"/>
          </p:nvPr>
        </p:nvSpPr>
        <p:spPr>
          <a:xfrm>
            <a:off x="217714" y="365126"/>
            <a:ext cx="11756572" cy="937202"/>
          </a:xfrm>
        </p:spPr>
        <p:txBody>
          <a:bodyPr/>
          <a:lstStyle/>
          <a:p>
            <a:r>
              <a:rPr lang="et-EE" dirty="0"/>
              <a:t>Senise haridusvõrgustiku ja -korralduse jätkumisel</a:t>
            </a:r>
            <a:endParaRPr lang="en-US" dirty="0"/>
          </a:p>
        </p:txBody>
      </p:sp>
      <p:sp>
        <p:nvSpPr>
          <p:cNvPr id="8" name="Content Placeholder 7">
            <a:extLst>
              <a:ext uri="{FF2B5EF4-FFF2-40B4-BE49-F238E27FC236}">
                <a16:creationId xmlns:a16="http://schemas.microsoft.com/office/drawing/2014/main" id="{6F5F1C7B-7789-F4ED-35B4-6F256CEADA12}"/>
              </a:ext>
            </a:extLst>
          </p:cNvPr>
          <p:cNvSpPr>
            <a:spLocks noGrp="1"/>
          </p:cNvSpPr>
          <p:nvPr>
            <p:ph idx="1"/>
          </p:nvPr>
        </p:nvSpPr>
        <p:spPr>
          <a:xfrm>
            <a:off x="108857" y="1302328"/>
            <a:ext cx="11974286" cy="5264727"/>
          </a:xfrm>
        </p:spPr>
        <p:txBody>
          <a:bodyPr>
            <a:normAutofit fontScale="77500" lnSpcReduction="20000"/>
          </a:bodyPr>
          <a:lstStyle/>
          <a:p>
            <a:pPr marL="0" indent="0">
              <a:buNone/>
            </a:pPr>
            <a:r>
              <a:rPr lang="et-EE" dirty="0"/>
              <a:t>Eelarvestrateegia järgi kasvavad valla tulud aastatel 2023-2025 keskmiselt 400 tuhat eurot aastas, so kui hariduskulude osakaal eelarves jääb samale tasemele (61%), siis on võimalik hariduskulusid suurendada ca 240 tuhande euro võrra aastas.</a:t>
            </a:r>
          </a:p>
          <a:p>
            <a:pPr marL="0" indent="0">
              <a:buNone/>
            </a:pPr>
            <a:r>
              <a:rPr lang="et-EE" dirty="0"/>
              <a:t>Vallal puuduvad võimalused hariduskulude osakaalu suurendamiseks, kuid majandamiskulude ja õpetajate palgakulude kasv lähiaastatel ületaks valla tulude kasvuga proportsionaalse hariduseelarve kasvu oluliselt (eeldusel, et haridusasutuste võrgustikus ja tegutsemispõhimõtetes muutusi ei toimu).</a:t>
            </a:r>
          </a:p>
          <a:p>
            <a:r>
              <a:rPr lang="et-EE" dirty="0"/>
              <a:t>Põhikooliõpetajate ja tugispetsialistide palkade kasv 24% võrra 2023. ja 10% võrra järgnevatel aastatel toob iga-aastase kumulatiivse lisakulu (lisaks riigi </a:t>
            </a:r>
            <a:r>
              <a:rPr lang="et-EE" dirty="0" err="1"/>
              <a:t>toetuele</a:t>
            </a:r>
            <a:r>
              <a:rPr lang="et-EE" dirty="0"/>
              <a:t>) keskmiselt 110 tuhat €.</a:t>
            </a:r>
          </a:p>
          <a:p>
            <a:r>
              <a:rPr lang="et-EE" dirty="0"/>
              <a:t>Lasteaiaõpetajate ja tugispetsialistide palkade kasv 24% võrra 2023. ja 10% võrra järgnevatel aastatel toob iga-aastase kumulatiivse lisakulu keskmiselt 155 tuhat €.</a:t>
            </a:r>
          </a:p>
          <a:p>
            <a:r>
              <a:rPr lang="et-EE" dirty="0"/>
              <a:t>10% iga-aastane majandamiskulude kasv (sh kohatasud väljaspool valda ) toob iga-aastase kumulatiivse lisakulu 135 tuhat €</a:t>
            </a:r>
          </a:p>
          <a:p>
            <a:r>
              <a:rPr lang="et-EE" dirty="0"/>
              <a:t>Täiendav motivatsioonipakett põhikooli õpetajatele (10% tööjõukuludest) toob iga-aastase kumulatiivse lisakulu 60 tuhat € ja huvihariduse tööjõukulude kasv 40 tuhat €</a:t>
            </a:r>
          </a:p>
          <a:p>
            <a:r>
              <a:rPr lang="et-EE" dirty="0"/>
              <a:t>Kokku suureneks hariduskulude osakaal vallaeelarvest iga-aastaselt kumulatiivselt 500 tuhande € võrra.</a:t>
            </a:r>
          </a:p>
          <a:p>
            <a:pPr marL="0" indent="0">
              <a:buNone/>
            </a:pPr>
            <a:r>
              <a:rPr lang="et-EE" dirty="0"/>
              <a:t>Kokkuvõttes võib järeldada, et senise haridusvõrgustiku ja -korralduse jätkumisel ei suuda Rakvere vald tõenäoliselt haridusvaldkonda piisavalt rahastada, mis toob kaasa muuhulgas ka õppekvaliteedi languse.</a:t>
            </a:r>
          </a:p>
          <a:p>
            <a:endParaRPr lang="fi-FI" dirty="0"/>
          </a:p>
          <a:p>
            <a:endParaRPr lang="en-US" dirty="0"/>
          </a:p>
        </p:txBody>
      </p:sp>
    </p:spTree>
    <p:extLst>
      <p:ext uri="{BB962C8B-B14F-4D97-AF65-F5344CB8AC3E}">
        <p14:creationId xmlns:p14="http://schemas.microsoft.com/office/powerpoint/2010/main" val="2191518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D42F3-AE11-6EFE-3EC8-4A7EBF676806}"/>
              </a:ext>
            </a:extLst>
          </p:cNvPr>
          <p:cNvSpPr>
            <a:spLocks noGrp="1"/>
          </p:cNvSpPr>
          <p:nvPr>
            <p:ph type="title"/>
          </p:nvPr>
        </p:nvSpPr>
        <p:spPr>
          <a:xfrm>
            <a:off x="838200" y="365125"/>
            <a:ext cx="10515600" cy="674781"/>
          </a:xfrm>
        </p:spPr>
        <p:txBody>
          <a:bodyPr>
            <a:normAutofit/>
          </a:bodyPr>
          <a:lstStyle/>
          <a:p>
            <a:r>
              <a:rPr lang="et-EE" sz="3600" dirty="0"/>
              <a:t>Rakvere valla peamised hariduskorralduse mõõdikud </a:t>
            </a:r>
            <a:endParaRPr lang="en-US" sz="3600" dirty="0"/>
          </a:p>
        </p:txBody>
      </p:sp>
      <p:sp>
        <p:nvSpPr>
          <p:cNvPr id="8" name="Content Placeholder 7">
            <a:extLst>
              <a:ext uri="{FF2B5EF4-FFF2-40B4-BE49-F238E27FC236}">
                <a16:creationId xmlns:a16="http://schemas.microsoft.com/office/drawing/2014/main" id="{6F5F1C7B-7789-F4ED-35B4-6F256CEADA12}"/>
              </a:ext>
            </a:extLst>
          </p:cNvPr>
          <p:cNvSpPr>
            <a:spLocks noGrp="1"/>
          </p:cNvSpPr>
          <p:nvPr>
            <p:ph idx="1"/>
          </p:nvPr>
        </p:nvSpPr>
        <p:spPr>
          <a:xfrm>
            <a:off x="838200" y="1219201"/>
            <a:ext cx="10515600" cy="5464628"/>
          </a:xfrm>
        </p:spPr>
        <p:txBody>
          <a:bodyPr>
            <a:normAutofit fontScale="92500" lnSpcReduction="10000"/>
          </a:bodyPr>
          <a:lstStyle/>
          <a:p>
            <a:r>
              <a:rPr lang="fi-FI" dirty="0" err="1"/>
              <a:t>Hariduskulude</a:t>
            </a:r>
            <a:r>
              <a:rPr lang="fi-FI" dirty="0"/>
              <a:t> </a:t>
            </a:r>
            <a:r>
              <a:rPr lang="fi-FI" dirty="0" err="1"/>
              <a:t>osakaal</a:t>
            </a:r>
            <a:r>
              <a:rPr lang="fi-FI" dirty="0"/>
              <a:t> </a:t>
            </a:r>
            <a:r>
              <a:rPr lang="fi-FI" dirty="0" err="1"/>
              <a:t>valla</a:t>
            </a:r>
            <a:r>
              <a:rPr lang="fi-FI" dirty="0"/>
              <a:t> </a:t>
            </a:r>
            <a:r>
              <a:rPr lang="fi-FI" dirty="0" err="1"/>
              <a:t>eelarves</a:t>
            </a:r>
            <a:r>
              <a:rPr lang="fi-FI" dirty="0"/>
              <a:t> (</a:t>
            </a:r>
            <a:r>
              <a:rPr lang="et-EE" dirty="0"/>
              <a:t>61</a:t>
            </a:r>
            <a:r>
              <a:rPr lang="fi-FI" dirty="0"/>
              <a:t>%) on</a:t>
            </a:r>
            <a:r>
              <a:rPr lang="et-EE" dirty="0"/>
              <a:t> 9%</a:t>
            </a:r>
            <a:r>
              <a:rPr lang="fi-FI" dirty="0"/>
              <a:t> </a:t>
            </a:r>
            <a:r>
              <a:rPr lang="fi-FI" dirty="0" err="1"/>
              <a:t>kõrgem</a:t>
            </a:r>
            <a:r>
              <a:rPr lang="fi-FI" dirty="0"/>
              <a:t> </a:t>
            </a:r>
            <a:r>
              <a:rPr lang="fi-FI" dirty="0" err="1"/>
              <a:t>kui</a:t>
            </a:r>
            <a:r>
              <a:rPr lang="fi-FI" dirty="0"/>
              <a:t> Eesti</a:t>
            </a:r>
            <a:r>
              <a:rPr lang="et-EE" dirty="0"/>
              <a:t> ja 7% kõrgem kui maakonna keskmine</a:t>
            </a:r>
          </a:p>
          <a:p>
            <a:r>
              <a:rPr lang="et-EE" dirty="0"/>
              <a:t>Hariduskulud ühe elaniku kohta (1074 € aastas) on oluliselt suuremad kui Eesti (892 €) ja maakonna keskmine (898 €)</a:t>
            </a:r>
          </a:p>
          <a:p>
            <a:r>
              <a:rPr lang="et-EE" dirty="0"/>
              <a:t>Õpilaste ja õpetajate suhtarv (7,3) jääb 1,5 korda alla Eesti keskmise (11,4) ja oluliselt alla maakonna keskmise (10,0)</a:t>
            </a:r>
          </a:p>
          <a:p>
            <a:r>
              <a:rPr lang="et-EE" dirty="0"/>
              <a:t>Klassikomplekti täituvus põhikoolis (10,2 õpilast klassis) jääb 1,5 korda alla Eesti keskmise (15,6) ja oluliselt alla maakonna keskmise (13,2)</a:t>
            </a:r>
          </a:p>
          <a:p>
            <a:r>
              <a:rPr lang="et-EE" dirty="0"/>
              <a:t>Alla 39-aastaste õpetajate ja kvalifikatsiooninõuetele vastavate õpetajate osakaal on selges langustrendis, mille muutmine eeldaks olulist investeeringut õpetajate motivatsioonisüsteemi</a:t>
            </a:r>
          </a:p>
          <a:p>
            <a:r>
              <a:rPr lang="fi-FI" dirty="0"/>
              <a:t>Oma </a:t>
            </a:r>
            <a:r>
              <a:rPr lang="fi-FI" dirty="0" err="1"/>
              <a:t>vallas</a:t>
            </a:r>
            <a:r>
              <a:rPr lang="fi-FI" dirty="0"/>
              <a:t> </a:t>
            </a:r>
            <a:r>
              <a:rPr lang="fi-FI" dirty="0" err="1"/>
              <a:t>õppijate</a:t>
            </a:r>
            <a:r>
              <a:rPr lang="fi-FI" dirty="0"/>
              <a:t> </a:t>
            </a:r>
            <a:r>
              <a:rPr lang="fi-FI" dirty="0" err="1"/>
              <a:t>osakaal</a:t>
            </a:r>
            <a:r>
              <a:rPr lang="fi-FI" dirty="0"/>
              <a:t> </a:t>
            </a:r>
            <a:r>
              <a:rPr lang="fi-FI" dirty="0" err="1"/>
              <a:t>kahaneb</a:t>
            </a:r>
            <a:r>
              <a:rPr lang="fi-FI" dirty="0"/>
              <a:t> </a:t>
            </a:r>
            <a:r>
              <a:rPr lang="fi-FI" dirty="0" err="1"/>
              <a:t>kiires</a:t>
            </a:r>
            <a:r>
              <a:rPr lang="fi-FI" dirty="0"/>
              <a:t> </a:t>
            </a:r>
            <a:r>
              <a:rPr lang="fi-FI" dirty="0" err="1"/>
              <a:t>trendis</a:t>
            </a:r>
            <a:endParaRPr lang="et-EE" dirty="0"/>
          </a:p>
          <a:p>
            <a:r>
              <a:rPr lang="et-EE" dirty="0"/>
              <a:t>Huvikoolides osalemise aktiivsus (30%) on oluliselt madalam kui Eestis (52%) ja mõnevõrra madalam kui maakonnas (39%)</a:t>
            </a:r>
          </a:p>
          <a:p>
            <a:endParaRPr lang="en-US" dirty="0"/>
          </a:p>
        </p:txBody>
      </p:sp>
    </p:spTree>
    <p:extLst>
      <p:ext uri="{BB962C8B-B14F-4D97-AF65-F5344CB8AC3E}">
        <p14:creationId xmlns:p14="http://schemas.microsoft.com/office/powerpoint/2010/main" val="1548675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63D1A-EDD2-7A68-BF1A-A41021B13995}"/>
              </a:ext>
            </a:extLst>
          </p:cNvPr>
          <p:cNvSpPr>
            <a:spLocks noGrp="1"/>
          </p:cNvSpPr>
          <p:nvPr>
            <p:ph type="title"/>
          </p:nvPr>
        </p:nvSpPr>
        <p:spPr>
          <a:xfrm>
            <a:off x="192000" y="124809"/>
            <a:ext cx="11808000" cy="601332"/>
          </a:xfrm>
        </p:spPr>
        <p:txBody>
          <a:bodyPr>
            <a:normAutofit fontScale="90000"/>
          </a:bodyPr>
          <a:lstStyle/>
          <a:p>
            <a:r>
              <a:rPr lang="et-EE" dirty="0"/>
              <a:t>Stsenaariumid</a:t>
            </a:r>
          </a:p>
        </p:txBody>
      </p:sp>
      <p:graphicFrame>
        <p:nvGraphicFramePr>
          <p:cNvPr id="4" name="Table 4">
            <a:extLst>
              <a:ext uri="{FF2B5EF4-FFF2-40B4-BE49-F238E27FC236}">
                <a16:creationId xmlns:a16="http://schemas.microsoft.com/office/drawing/2014/main" id="{51CD1DA5-B577-2E7F-79BC-766542C57694}"/>
              </a:ext>
            </a:extLst>
          </p:cNvPr>
          <p:cNvGraphicFramePr>
            <a:graphicFrameLocks noGrp="1"/>
          </p:cNvGraphicFramePr>
          <p:nvPr>
            <p:ph idx="1"/>
            <p:extLst>
              <p:ext uri="{D42A27DB-BD31-4B8C-83A1-F6EECF244321}">
                <p14:modId xmlns:p14="http://schemas.microsoft.com/office/powerpoint/2010/main" val="3077796235"/>
              </p:ext>
            </p:extLst>
          </p:nvPr>
        </p:nvGraphicFramePr>
        <p:xfrm>
          <a:off x="246000" y="790525"/>
          <a:ext cx="11700000" cy="5432819"/>
        </p:xfrm>
        <a:graphic>
          <a:graphicData uri="http://schemas.openxmlformats.org/drawingml/2006/table">
            <a:tbl>
              <a:tblPr firstRow="1" bandRow="1">
                <a:tableStyleId>{5940675A-B579-460E-94D1-54222C63F5DA}</a:tableStyleId>
              </a:tblPr>
              <a:tblGrid>
                <a:gridCol w="1548000">
                  <a:extLst>
                    <a:ext uri="{9D8B030D-6E8A-4147-A177-3AD203B41FA5}">
                      <a16:colId xmlns:a16="http://schemas.microsoft.com/office/drawing/2014/main" val="4042127175"/>
                    </a:ext>
                  </a:extLst>
                </a:gridCol>
                <a:gridCol w="2052000">
                  <a:extLst>
                    <a:ext uri="{9D8B030D-6E8A-4147-A177-3AD203B41FA5}">
                      <a16:colId xmlns:a16="http://schemas.microsoft.com/office/drawing/2014/main" val="553265863"/>
                    </a:ext>
                  </a:extLst>
                </a:gridCol>
                <a:gridCol w="2016000">
                  <a:extLst>
                    <a:ext uri="{9D8B030D-6E8A-4147-A177-3AD203B41FA5}">
                      <a16:colId xmlns:a16="http://schemas.microsoft.com/office/drawing/2014/main" val="2341173130"/>
                    </a:ext>
                  </a:extLst>
                </a:gridCol>
                <a:gridCol w="2052000">
                  <a:extLst>
                    <a:ext uri="{9D8B030D-6E8A-4147-A177-3AD203B41FA5}">
                      <a16:colId xmlns:a16="http://schemas.microsoft.com/office/drawing/2014/main" val="537694052"/>
                    </a:ext>
                  </a:extLst>
                </a:gridCol>
                <a:gridCol w="2016000">
                  <a:extLst>
                    <a:ext uri="{9D8B030D-6E8A-4147-A177-3AD203B41FA5}">
                      <a16:colId xmlns:a16="http://schemas.microsoft.com/office/drawing/2014/main" val="4117987266"/>
                    </a:ext>
                  </a:extLst>
                </a:gridCol>
                <a:gridCol w="2016000">
                  <a:extLst>
                    <a:ext uri="{9D8B030D-6E8A-4147-A177-3AD203B41FA5}">
                      <a16:colId xmlns:a16="http://schemas.microsoft.com/office/drawing/2014/main" val="3129842730"/>
                    </a:ext>
                  </a:extLst>
                </a:gridCol>
              </a:tblGrid>
              <a:tr h="540000">
                <a:tc>
                  <a:txBody>
                    <a:bodyPr/>
                    <a:lstStyle/>
                    <a:p>
                      <a:r>
                        <a:rPr lang="et-EE" sz="1400" b="1" dirty="0"/>
                        <a:t>Stsenaarium</a:t>
                      </a:r>
                      <a:endParaRPr lang="et-EE" sz="1200" b="1" dirty="0"/>
                    </a:p>
                  </a:txBody>
                  <a:tcPr marL="36000" marR="36000" marT="36000" marB="36000" anchor="ctr"/>
                </a:tc>
                <a:tc>
                  <a:txBody>
                    <a:bodyPr/>
                    <a:lstStyle/>
                    <a:p>
                      <a:r>
                        <a:rPr lang="et-EE" sz="1400" b="1" dirty="0"/>
                        <a:t>Tugevused</a:t>
                      </a:r>
                    </a:p>
                  </a:txBody>
                  <a:tcPr marL="36000" marR="36000" marT="36000" marB="36000" anchor="ctr"/>
                </a:tc>
                <a:tc>
                  <a:txBody>
                    <a:bodyPr/>
                    <a:lstStyle/>
                    <a:p>
                      <a:r>
                        <a:rPr lang="et-EE" sz="1400" b="1" dirty="0"/>
                        <a:t>Ohud</a:t>
                      </a:r>
                    </a:p>
                  </a:txBody>
                  <a:tcPr marL="36000" marR="36000" marT="36000" marB="36000" anchor="ctr"/>
                </a:tc>
                <a:tc>
                  <a:txBody>
                    <a:bodyPr/>
                    <a:lstStyle/>
                    <a:p>
                      <a:r>
                        <a:rPr lang="et-EE" sz="1400" b="1" dirty="0"/>
                        <a:t>Võimalused </a:t>
                      </a:r>
                    </a:p>
                    <a:p>
                      <a:r>
                        <a:rPr lang="et-EE" sz="1400" b="1" dirty="0"/>
                        <a:t>(kogukondlik kasu)</a:t>
                      </a:r>
                    </a:p>
                  </a:txBody>
                  <a:tcPr marL="36000" marR="36000" marT="36000" marB="36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400" b="1" dirty="0"/>
                        <a:t>Vajadused</a:t>
                      </a:r>
                    </a:p>
                  </a:txBody>
                  <a:tcPr marL="36000" marR="36000" marT="36000" marB="36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400" b="1" dirty="0"/>
                        <a:t>Haridusvõrgustik 2025</a:t>
                      </a:r>
                    </a:p>
                  </a:txBody>
                  <a:tcPr marL="36000" marR="36000" marT="36000" marB="36000" anchor="ctr"/>
                </a:tc>
                <a:extLst>
                  <a:ext uri="{0D108BD9-81ED-4DB2-BD59-A6C34878D82A}">
                    <a16:rowId xmlns:a16="http://schemas.microsoft.com/office/drawing/2014/main" val="151848046"/>
                  </a:ext>
                </a:extLst>
              </a:tr>
              <a:tr h="1044000">
                <a:tc>
                  <a:txBody>
                    <a:bodyPr/>
                    <a:lstStyle/>
                    <a:p>
                      <a:pPr>
                        <a:lnSpc>
                          <a:spcPct val="85000"/>
                        </a:lnSpc>
                      </a:pPr>
                      <a:r>
                        <a:rPr lang="et-EE" sz="12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Senise haridus­korralduse jätkumine </a:t>
                      </a: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 eelkõige Veltsi algkooli ja Lasila põhikooli osa säilitamine) </a:t>
                      </a:r>
                      <a:endParaRPr lang="et-E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Tulevikuarengud on suuresti prognoositavad</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Haridussüsteemi ülalpidamise kulud kasvavad liiga suureks, ei suudeta säilitada kvaliteeti </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Väikeste koolide piirkondade lapse­vanemad on pigem rahul</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Valmisolek suuren­dada haridus­valdkonna rahastamist valla eelarvest kuni 70%</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Investeering lasteaia­kohtade arvu suuren­damiseks Lasila ja Veltsi piirkonnas</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spcAft>
                          <a:spcPts val="800"/>
                        </a:spcAft>
                        <a:buFont typeface="Arial" panose="020B0604020202020204" pitchFamily="34" charset="0"/>
                        <a:buChar char="•"/>
                      </a:pPr>
                      <a:r>
                        <a:rPr lang="et-EE" sz="1200" dirty="0">
                          <a:effectLst/>
                          <a:latin typeface="Calibri" panose="020F0502020204030204" pitchFamily="34" charset="0"/>
                          <a:ea typeface="Calibri" panose="020F0502020204030204" pitchFamily="34" charset="0"/>
                          <a:cs typeface="Times New Roman" panose="02020603050405020304" pitchFamily="18" charset="0"/>
                        </a:rPr>
                        <a:t>Samasugune nagu praegu.</a:t>
                      </a:r>
                    </a:p>
                  </a:txBody>
                  <a:tcPr marL="36195" marR="36195" marT="36195" marB="36195"/>
                </a:tc>
                <a:extLst>
                  <a:ext uri="{0D108BD9-81ED-4DB2-BD59-A6C34878D82A}">
                    <a16:rowId xmlns:a16="http://schemas.microsoft.com/office/drawing/2014/main" val="1873921162"/>
                  </a:ext>
                </a:extLst>
              </a:tr>
              <a:tr h="1044000">
                <a:tc>
                  <a:txBody>
                    <a:bodyPr/>
                    <a:lstStyle/>
                    <a:p>
                      <a:pPr>
                        <a:lnSpc>
                          <a:spcPct val="85000"/>
                        </a:lnSpc>
                      </a:pPr>
                      <a:r>
                        <a:rPr lang="et-EE" sz="1200" b="1"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Lasila-Veltsi algkool-lasteaia loomine </a:t>
                      </a:r>
                      <a:r>
                        <a:rPr lang="et-EE" sz="12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r>
                        <a:rPr lang="et-EE" sz="1200" kern="1200" spc="-1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sh Lasila kooli muutmine algkooliks</a:t>
                      </a:r>
                      <a:r>
                        <a:rPr lang="et-EE" sz="12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et-EE"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Tulevikuarengud on suuresti prognoositavad</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Lapsed on uude/suuremasse kooli üleminekuks paremini valmis</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Võrreldes senise korralduse jätkumisega ei paku olulisi muudatusi ega kokkuhoidu</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Väikeste koolide piirkondade lapse­­vanemad on pigem rahul</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Lasilas sõimerühma loomine või ruumid kogukonnamaja /noortekeskuse jaoks (vajab täiendavat investeeringut)</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Valmisolek suuren­dada haridus­valdkonna rahastamist valla eelarvest kuni 70%</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Investeering lasteaia­kohtade arvu suuren­damiseks Lasila ja Veltsi piirkonnas</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dirty="0">
                          <a:effectLst/>
                          <a:latin typeface="Calibri" panose="020F0502020204030204" pitchFamily="34" charset="0"/>
                          <a:ea typeface="Calibri" panose="020F0502020204030204" pitchFamily="34" charset="0"/>
                          <a:cs typeface="Times New Roman" panose="02020603050405020304" pitchFamily="18" charset="0"/>
                        </a:rPr>
                        <a:t>Sõmeru põhikool</a:t>
                      </a:r>
                    </a:p>
                    <a:p>
                      <a:pPr marL="88900" lvl="0" indent="-88900">
                        <a:lnSpc>
                          <a:spcPct val="85000"/>
                        </a:lnSpc>
                        <a:buFont typeface="Arial" panose="020B0604020202020204" pitchFamily="34" charset="0"/>
                        <a:buChar char="•"/>
                      </a:pPr>
                      <a:r>
                        <a:rPr lang="et-EE" sz="1200" dirty="0" err="1">
                          <a:effectLst/>
                          <a:latin typeface="Calibri" panose="020F0502020204030204" pitchFamily="34" charset="0"/>
                          <a:ea typeface="Calibri" panose="020F0502020204030204" pitchFamily="34" charset="0"/>
                          <a:cs typeface="Times New Roman" panose="02020603050405020304" pitchFamily="18" charset="0"/>
                        </a:rPr>
                        <a:t>Uhtna</a:t>
                      </a:r>
                      <a:r>
                        <a:rPr lang="et-EE" sz="1200" dirty="0">
                          <a:effectLst/>
                          <a:latin typeface="Calibri" panose="020F0502020204030204" pitchFamily="34" charset="0"/>
                          <a:ea typeface="Calibri" panose="020F0502020204030204" pitchFamily="34" charset="0"/>
                          <a:cs typeface="Times New Roman" panose="02020603050405020304" pitchFamily="18" charset="0"/>
                        </a:rPr>
                        <a:t> põhikool</a:t>
                      </a:r>
                    </a:p>
                    <a:p>
                      <a:pPr marL="88900" lvl="0" indent="-88900">
                        <a:lnSpc>
                          <a:spcPct val="85000"/>
                        </a:lnSpc>
                        <a:buFont typeface="Arial" panose="020B0604020202020204" pitchFamily="34" charset="0"/>
                        <a:buChar char="•"/>
                      </a:pPr>
                      <a:r>
                        <a:rPr lang="et-EE" sz="1200" dirty="0">
                          <a:effectLst/>
                          <a:latin typeface="Calibri" panose="020F0502020204030204" pitchFamily="34" charset="0"/>
                          <a:ea typeface="Calibri" panose="020F0502020204030204" pitchFamily="34" charset="0"/>
                          <a:cs typeface="Times New Roman" panose="02020603050405020304" pitchFamily="18" charset="0"/>
                        </a:rPr>
                        <a:t>Sõmeru lasteaed (sh </a:t>
                      </a:r>
                      <a:r>
                        <a:rPr lang="et-EE" sz="1200" dirty="0" err="1">
                          <a:effectLst/>
                          <a:latin typeface="Calibri" panose="020F0502020204030204" pitchFamily="34" charset="0"/>
                          <a:ea typeface="Calibri" panose="020F0502020204030204" pitchFamily="34" charset="0"/>
                          <a:cs typeface="Times New Roman" panose="02020603050405020304" pitchFamily="18" charset="0"/>
                        </a:rPr>
                        <a:t>Uhtna</a:t>
                      </a:r>
                      <a:r>
                        <a:rPr lang="et-EE" sz="1200" dirty="0">
                          <a:effectLst/>
                          <a:latin typeface="Calibri" panose="020F0502020204030204" pitchFamily="34" charset="0"/>
                          <a:ea typeface="Calibri" panose="020F0502020204030204" pitchFamily="34" charset="0"/>
                          <a:cs typeface="Times New Roman" panose="02020603050405020304" pitchFamily="18" charset="0"/>
                        </a:rPr>
                        <a:t> filiaal)</a:t>
                      </a:r>
                    </a:p>
                    <a:p>
                      <a:pPr marL="88900" lvl="0" indent="-88900">
                        <a:lnSpc>
                          <a:spcPct val="85000"/>
                        </a:lnSpc>
                        <a:spcAft>
                          <a:spcPts val="800"/>
                        </a:spcAft>
                        <a:buFont typeface="Arial" panose="020B0604020202020204" pitchFamily="34" charset="0"/>
                        <a:buChar char="•"/>
                      </a:pPr>
                      <a:r>
                        <a:rPr lang="et-EE" sz="1200" dirty="0">
                          <a:effectLst/>
                          <a:latin typeface="Calibri" panose="020F0502020204030204" pitchFamily="34" charset="0"/>
                          <a:ea typeface="Calibri" panose="020F0502020204030204" pitchFamily="34" charset="0"/>
                          <a:cs typeface="Times New Roman" panose="02020603050405020304" pitchFamily="18" charset="0"/>
                        </a:rPr>
                        <a:t>Lasila-Veltsi algkool-lasteaed</a:t>
                      </a:r>
                    </a:p>
                  </a:txBody>
                  <a:tcPr marL="36195" marR="36195" marT="36195" marB="36195"/>
                </a:tc>
                <a:extLst>
                  <a:ext uri="{0D108BD9-81ED-4DB2-BD59-A6C34878D82A}">
                    <a16:rowId xmlns:a16="http://schemas.microsoft.com/office/drawing/2014/main" val="2960812241"/>
                  </a:ext>
                </a:extLst>
              </a:tr>
              <a:tr h="1332000">
                <a:tc>
                  <a:txBody>
                    <a:bodyPr/>
                    <a:lstStyle/>
                    <a:p>
                      <a:pPr>
                        <a:lnSpc>
                          <a:spcPct val="85000"/>
                        </a:lnSpc>
                      </a:pPr>
                      <a:r>
                        <a:rPr lang="et-EE" sz="12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Lasila ja Veltsi kooliosa sulgemine ja </a:t>
                      </a:r>
                      <a:r>
                        <a:rPr lang="et-EE" sz="1200" b="1"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valla lasteaia loomine</a:t>
                      </a:r>
                      <a:endParaRPr lang="et-EE"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Tekib võimalus lasteaia-kohtade arvu suurenda­</a:t>
                      </a:r>
                      <a:r>
                        <a:rPr lang="et-EE" sz="1200" kern="1200" dirty="0">
                          <a:effectLst/>
                          <a:latin typeface="Calibri" panose="020F0502020204030204" pitchFamily="34" charset="0"/>
                          <a:ea typeface="Times New Roman" panose="02020603050405020304" pitchFamily="18" charset="0"/>
                          <a:cs typeface="Times New Roman" panose="02020603050405020304" pitchFamily="18" charset="0"/>
                        </a:rPr>
                        <a:t>miseks</a:t>
                      </a: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Veltsi ja Lasila piir­konnas, sh sõimerühma avamine ja/või kogukonna­maja/noortekeskuse  avamine</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spc="-2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Kokkuhoid, eeldused optimaal­semaks ruumikasutuseks</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Kohalik kogukond ei toeta</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Võib kaasa tuua elanike arvu kahanemise piirkonnad, st ka maksulaekumiste vähenemise ja ettevõtluskeskkonna halvenemise. </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Veltsi lasteaia laiendamine </a:t>
                      </a:r>
                      <a:b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b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 uut rühma)</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spc="-2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Veltsis ruumid kogukonna­maja /noortekeskuse jaoks</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Lasilas sõimerühma loomine</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spc="-2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Lasilas ruumid kogukonnamaja /noortekeskuse jaoks</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Koolitranspordi parandamine</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Investeering Lasila ja Veltsi ruumide kasutusotstarbe muutmiseks</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dirty="0">
                          <a:effectLst/>
                          <a:latin typeface="Calibri" panose="020F0502020204030204" pitchFamily="34" charset="0"/>
                          <a:ea typeface="Calibri" panose="020F0502020204030204" pitchFamily="34" charset="0"/>
                          <a:cs typeface="Times New Roman" panose="02020603050405020304" pitchFamily="18" charset="0"/>
                        </a:rPr>
                        <a:t>Sõmeru põhikool</a:t>
                      </a:r>
                    </a:p>
                    <a:p>
                      <a:pPr marL="88900" lvl="0" indent="-88900">
                        <a:lnSpc>
                          <a:spcPct val="85000"/>
                        </a:lnSpc>
                        <a:buFont typeface="Arial" panose="020B0604020202020204" pitchFamily="34" charset="0"/>
                        <a:buChar char="•"/>
                      </a:pPr>
                      <a:r>
                        <a:rPr lang="et-EE" sz="1200" dirty="0" err="1">
                          <a:effectLst/>
                          <a:latin typeface="Calibri" panose="020F0502020204030204" pitchFamily="34" charset="0"/>
                          <a:ea typeface="Calibri" panose="020F0502020204030204" pitchFamily="34" charset="0"/>
                          <a:cs typeface="Times New Roman" panose="02020603050405020304" pitchFamily="18" charset="0"/>
                        </a:rPr>
                        <a:t>Uhtna</a:t>
                      </a:r>
                      <a:r>
                        <a:rPr lang="et-EE" sz="1200" dirty="0">
                          <a:effectLst/>
                          <a:latin typeface="Calibri" panose="020F0502020204030204" pitchFamily="34" charset="0"/>
                          <a:ea typeface="Calibri" panose="020F0502020204030204" pitchFamily="34" charset="0"/>
                          <a:cs typeface="Times New Roman" panose="02020603050405020304" pitchFamily="18" charset="0"/>
                        </a:rPr>
                        <a:t> põhikool</a:t>
                      </a:r>
                    </a:p>
                    <a:p>
                      <a:pPr marL="88900" lvl="0" indent="-88900">
                        <a:lnSpc>
                          <a:spcPct val="85000"/>
                        </a:lnSpc>
                        <a:spcAft>
                          <a:spcPts val="800"/>
                        </a:spcAft>
                        <a:buFont typeface="Arial" panose="020B0604020202020204" pitchFamily="34" charset="0"/>
                        <a:buChar char="•"/>
                      </a:pPr>
                      <a:r>
                        <a:rPr lang="et-EE" sz="1200" dirty="0">
                          <a:effectLst/>
                          <a:latin typeface="Calibri" panose="020F0502020204030204" pitchFamily="34" charset="0"/>
                          <a:ea typeface="Calibri" panose="020F0502020204030204" pitchFamily="34" charset="0"/>
                          <a:cs typeface="Times New Roman" panose="02020603050405020304" pitchFamily="18" charset="0"/>
                        </a:rPr>
                        <a:t>Sõmeru lasteaed (filiaalidega </a:t>
                      </a:r>
                      <a:r>
                        <a:rPr lang="et-EE" sz="1200" dirty="0" err="1">
                          <a:effectLst/>
                          <a:latin typeface="Calibri" panose="020F0502020204030204" pitchFamily="34" charset="0"/>
                          <a:ea typeface="Calibri" panose="020F0502020204030204" pitchFamily="34" charset="0"/>
                          <a:cs typeface="Times New Roman" panose="02020603050405020304" pitchFamily="18" charset="0"/>
                        </a:rPr>
                        <a:t>Uhtnas</a:t>
                      </a:r>
                      <a:r>
                        <a:rPr lang="et-EE" sz="1200" dirty="0">
                          <a:effectLst/>
                          <a:latin typeface="Calibri" panose="020F0502020204030204" pitchFamily="34" charset="0"/>
                          <a:ea typeface="Calibri" panose="020F0502020204030204" pitchFamily="34" charset="0"/>
                          <a:cs typeface="Times New Roman" panose="02020603050405020304" pitchFamily="18" charset="0"/>
                        </a:rPr>
                        <a:t>, Lasilas ja Veltsis)</a:t>
                      </a:r>
                    </a:p>
                  </a:txBody>
                  <a:tcPr marL="36195" marR="36195" marT="36195" marB="36195"/>
                </a:tc>
                <a:extLst>
                  <a:ext uri="{0D108BD9-81ED-4DB2-BD59-A6C34878D82A}">
                    <a16:rowId xmlns:a16="http://schemas.microsoft.com/office/drawing/2014/main" val="983047246"/>
                  </a:ext>
                </a:extLst>
              </a:tr>
              <a:tr h="1468191">
                <a:tc>
                  <a:txBody>
                    <a:bodyPr/>
                    <a:lstStyle/>
                    <a:p>
                      <a:pPr>
                        <a:lnSpc>
                          <a:spcPct val="85000"/>
                        </a:lnSpc>
                      </a:pPr>
                      <a:r>
                        <a:rPr lang="et-EE" sz="12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Ühtse valla põhikooli ja valla lasteaia loomine</a:t>
                      </a:r>
                      <a:endParaRPr lang="et-E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Alusõppe ja üldhariduse tegevuskava ja eelarve terviklik planeerimine ja konkreetne vastutaja</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Kõige rohkem määramatust.</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Olemasoleva korralduse ja juhtimise muutmine võib tekitada rahulolematust ja segadust. </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Hariduskulude osakaal eelarves võib  esialgu isegi suureneda</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Võimalus hariduskorral­dust põhjalikult uuendada</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Lasilas sõimerühma loomine</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Haridusuuenduste ja valla tervikliku haridus-kontseptsiooni loomine ja elluviimine (selle stsenaa­riu­mi korral lihtsam)</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Koolitranspordi parandamine</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36195" marB="36195"/>
                </a:tc>
                <a:tc>
                  <a:txBody>
                    <a:bodyPr/>
                    <a:lstStyle/>
                    <a:p>
                      <a:pPr marL="88900" lvl="0" indent="-88900">
                        <a:lnSpc>
                          <a:spcPct val="85000"/>
                        </a:lnSpc>
                        <a:buFont typeface="Arial" panose="020B0604020202020204" pitchFamily="34" charset="0"/>
                        <a:buChar char="•"/>
                      </a:pPr>
                      <a:r>
                        <a:rPr lang="et-EE" sz="1200" spc="-20" dirty="0">
                          <a:effectLst/>
                          <a:latin typeface="Calibri" panose="020F0502020204030204" pitchFamily="34" charset="0"/>
                          <a:ea typeface="Calibri" panose="020F0502020204030204" pitchFamily="34" charset="0"/>
                          <a:cs typeface="Times New Roman" panose="02020603050405020304" pitchFamily="18" charset="0"/>
                        </a:rPr>
                        <a:t>Rakvere valla põhikool (filiaalidega </a:t>
                      </a:r>
                      <a:r>
                        <a:rPr lang="et-EE" sz="1200" spc="-20" dirty="0" err="1">
                          <a:effectLst/>
                          <a:latin typeface="Calibri" panose="020F0502020204030204" pitchFamily="34" charset="0"/>
                          <a:ea typeface="Calibri" panose="020F0502020204030204" pitchFamily="34" charset="0"/>
                          <a:cs typeface="Times New Roman" panose="02020603050405020304" pitchFamily="18" charset="0"/>
                        </a:rPr>
                        <a:t>Uhtnas</a:t>
                      </a:r>
                      <a:r>
                        <a:rPr lang="et-EE" sz="1200" spc="-20" dirty="0">
                          <a:effectLst/>
                          <a:latin typeface="Calibri" panose="020F0502020204030204" pitchFamily="34" charset="0"/>
                          <a:ea typeface="Calibri" panose="020F0502020204030204" pitchFamily="34" charset="0"/>
                          <a:cs typeface="Times New Roman" panose="02020603050405020304" pitchFamily="18" charset="0"/>
                        </a:rPr>
                        <a:t>, Lasilas ja Veltsis). Lasilas ja Veltsis toimuva õppe maht ja jätkumine otsus­tatakse enne 2025. aastat.</a:t>
                      </a:r>
                      <a:endParaRPr lang="et-EE" sz="1200" dirty="0">
                        <a:effectLst/>
                        <a:latin typeface="Calibri" panose="020F0502020204030204" pitchFamily="34" charset="0"/>
                        <a:ea typeface="Calibri" panose="020F0502020204030204" pitchFamily="34" charset="0"/>
                        <a:cs typeface="Times New Roman" panose="02020603050405020304" pitchFamily="18" charset="0"/>
                      </a:endParaRPr>
                    </a:p>
                    <a:p>
                      <a:pPr marL="88900" lvl="0" indent="-88900">
                        <a:lnSpc>
                          <a:spcPct val="85000"/>
                        </a:lnSpc>
                        <a:spcAft>
                          <a:spcPts val="800"/>
                        </a:spcAft>
                        <a:buFont typeface="Arial" panose="020B0604020202020204" pitchFamily="34" charset="0"/>
                        <a:buChar char="•"/>
                      </a:pPr>
                      <a:r>
                        <a:rPr lang="et-EE" sz="1200" dirty="0">
                          <a:effectLst/>
                          <a:latin typeface="Calibri" panose="020F0502020204030204" pitchFamily="34" charset="0"/>
                          <a:ea typeface="Calibri" panose="020F0502020204030204" pitchFamily="34" charset="0"/>
                          <a:cs typeface="Times New Roman" panose="02020603050405020304" pitchFamily="18" charset="0"/>
                        </a:rPr>
                        <a:t>Rakvere valla lasteaed (filiaalidega </a:t>
                      </a:r>
                      <a:r>
                        <a:rPr lang="et-EE" sz="1200" dirty="0" err="1">
                          <a:effectLst/>
                          <a:latin typeface="Calibri" panose="020F0502020204030204" pitchFamily="34" charset="0"/>
                          <a:ea typeface="Calibri" panose="020F0502020204030204" pitchFamily="34" charset="0"/>
                          <a:cs typeface="Times New Roman" panose="02020603050405020304" pitchFamily="18" charset="0"/>
                        </a:rPr>
                        <a:t>Uhtnas</a:t>
                      </a:r>
                      <a:r>
                        <a:rPr lang="et-EE" sz="1200" dirty="0">
                          <a:effectLst/>
                          <a:latin typeface="Calibri" panose="020F0502020204030204" pitchFamily="34" charset="0"/>
                          <a:ea typeface="Calibri" panose="020F0502020204030204" pitchFamily="34" charset="0"/>
                          <a:cs typeface="Times New Roman" panose="02020603050405020304" pitchFamily="18" charset="0"/>
                        </a:rPr>
                        <a:t>, Lasilas ja Veltsis)</a:t>
                      </a:r>
                    </a:p>
                  </a:txBody>
                  <a:tcPr marL="36195" marR="36195" marT="36195" marB="36195"/>
                </a:tc>
                <a:extLst>
                  <a:ext uri="{0D108BD9-81ED-4DB2-BD59-A6C34878D82A}">
                    <a16:rowId xmlns:a16="http://schemas.microsoft.com/office/drawing/2014/main" val="760806330"/>
                  </a:ext>
                </a:extLst>
              </a:tr>
            </a:tbl>
          </a:graphicData>
        </a:graphic>
      </p:graphicFrame>
      <p:sp>
        <p:nvSpPr>
          <p:cNvPr id="5" name="TextBox 4">
            <a:extLst>
              <a:ext uri="{FF2B5EF4-FFF2-40B4-BE49-F238E27FC236}">
                <a16:creationId xmlns:a16="http://schemas.microsoft.com/office/drawing/2014/main" id="{11A1B813-DC54-3A61-ED8A-195F1512C887}"/>
              </a:ext>
            </a:extLst>
          </p:cNvPr>
          <p:cNvSpPr txBox="1"/>
          <p:nvPr/>
        </p:nvSpPr>
        <p:spPr>
          <a:xfrm>
            <a:off x="192000" y="6287728"/>
            <a:ext cx="11808000" cy="281231"/>
          </a:xfrm>
          <a:prstGeom prst="rect">
            <a:avLst/>
          </a:prstGeom>
          <a:noFill/>
        </p:spPr>
        <p:txBody>
          <a:bodyPr wrap="square">
            <a:spAutoFit/>
          </a:bodyPr>
          <a:lstStyle/>
          <a:p>
            <a:pPr>
              <a:lnSpc>
                <a:spcPct val="107000"/>
              </a:lnSpc>
              <a:spcBef>
                <a:spcPts val="300"/>
              </a:spcBef>
              <a:spcAft>
                <a:spcPts val="800"/>
              </a:spcAft>
            </a:pPr>
            <a:r>
              <a:rPr lang="et-EE" sz="1200" dirty="0">
                <a:effectLst/>
                <a:latin typeface="Calibri" panose="020F0502020204030204" pitchFamily="34" charset="0"/>
                <a:ea typeface="Calibri" panose="020F0502020204030204" pitchFamily="34" charset="0"/>
                <a:cs typeface="Calibri" panose="020F0502020204030204" pitchFamily="34" charset="0"/>
              </a:rPr>
              <a:t>*Kõigi stsenaariumite korral soovitame õpetajate motivatsiooniprogrammi loomist ning Tiki-Triki eralasteaia paremat kaasamist valla alushariduse võrgustikku.</a:t>
            </a:r>
            <a:endParaRPr lang="et-EE"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61438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1969</TotalTime>
  <Words>2443</Words>
  <Application>Microsoft Office PowerPoint</Application>
  <PresentationFormat>Laiekraan</PresentationFormat>
  <Paragraphs>441</Paragraphs>
  <Slides>13</Slides>
  <Notes>3</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13</vt:i4>
      </vt:variant>
    </vt:vector>
  </HeadingPairs>
  <TitlesOfParts>
    <vt:vector size="18" baseType="lpstr">
      <vt:lpstr>Arial</vt:lpstr>
      <vt:lpstr>Calibri</vt:lpstr>
      <vt:lpstr>Calibri Light</vt:lpstr>
      <vt:lpstr>Times New Roman</vt:lpstr>
      <vt:lpstr>Office Theme</vt:lpstr>
      <vt:lpstr>Rakvere valla haridusvõrgustiku korrastamine - stsenaariumid</vt:lpstr>
      <vt:lpstr>Vaadeldavad stsenaariumid</vt:lpstr>
      <vt:lpstr>Stsenaariumite mõju eelarvele</vt:lpstr>
      <vt:lpstr>Rakvere tõmbekeskuse mõju</vt:lpstr>
      <vt:lpstr>Vallad, kus ei ole gümnaasiumit</vt:lpstr>
      <vt:lpstr>Kulustruktuur</vt:lpstr>
      <vt:lpstr>Senise haridusvõrgustiku ja -korralduse jätkumisel</vt:lpstr>
      <vt:lpstr>Rakvere valla peamised hariduskorralduse mõõdikud </vt:lpstr>
      <vt:lpstr>Stsenaariumid</vt:lpstr>
      <vt:lpstr>Eesmärgid aastaks 2025</vt:lpstr>
      <vt:lpstr>Eesmärkide täitmise tõenäosuse pingerida erinevate stsenaariumite korral</vt:lpstr>
      <vt:lpstr>PowerPointi esitlus</vt:lpstr>
      <vt:lpstr>PowerPointi esitlus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xx</dc:title>
  <dc:creator>Tauno Õunapuu</dc:creator>
  <cp:lastModifiedBy>Janne Lainjärv</cp:lastModifiedBy>
  <cp:revision>2</cp:revision>
  <dcterms:created xsi:type="dcterms:W3CDTF">2022-10-13T02:57:57Z</dcterms:created>
  <dcterms:modified xsi:type="dcterms:W3CDTF">2023-02-22T14:48:54Z</dcterms:modified>
</cp:coreProperties>
</file>