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38"/>
  </p:notesMasterIdLst>
  <p:sldIdLst>
    <p:sldId id="256" r:id="rId2"/>
    <p:sldId id="258" r:id="rId3"/>
    <p:sldId id="263" r:id="rId4"/>
    <p:sldId id="266" r:id="rId5"/>
    <p:sldId id="274" r:id="rId6"/>
    <p:sldId id="275" r:id="rId7"/>
    <p:sldId id="276" r:id="rId8"/>
    <p:sldId id="277" r:id="rId9"/>
    <p:sldId id="278" r:id="rId10"/>
    <p:sldId id="279" r:id="rId11"/>
    <p:sldId id="281" r:id="rId12"/>
    <p:sldId id="282" r:id="rId13"/>
    <p:sldId id="283"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5" r:id="rId34"/>
    <p:sldId id="306" r:id="rId35"/>
    <p:sldId id="307" r:id="rId36"/>
    <p:sldId id="273" r:id="rId37"/>
  </p:sldIdLst>
  <p:sldSz cx="24384000" cy="13716000"/>
  <p:notesSz cx="6858000" cy="9144000"/>
  <p:defaultTextStyle>
    <a:defPPr>
      <a:defRPr lang="en-US"/>
    </a:defPPr>
    <a:lvl1pPr algn="l" defTabSz="820738" rtl="0" eaLnBrk="0" fontAlgn="base" hangingPunct="0">
      <a:spcBef>
        <a:spcPct val="0"/>
      </a:spcBef>
      <a:spcAft>
        <a:spcPct val="0"/>
      </a:spcAft>
      <a:defRPr sz="3200" b="1" kern="1200">
        <a:solidFill>
          <a:srgbClr val="000000"/>
        </a:solidFill>
        <a:latin typeface="Helvetica Neue" charset="0"/>
        <a:ea typeface="Helvetica Neue" charset="0"/>
        <a:cs typeface="Helvetica Neue" charset="0"/>
        <a:sym typeface="Helvetica Neue" charset="0"/>
      </a:defRPr>
    </a:lvl1pPr>
    <a:lvl2pPr marL="457200" indent="-228600" algn="l" defTabSz="820738" rtl="0" eaLnBrk="0" fontAlgn="base" hangingPunct="0">
      <a:spcBef>
        <a:spcPct val="0"/>
      </a:spcBef>
      <a:spcAft>
        <a:spcPct val="0"/>
      </a:spcAft>
      <a:defRPr sz="3200" b="1" kern="1200">
        <a:solidFill>
          <a:srgbClr val="000000"/>
        </a:solidFill>
        <a:latin typeface="Helvetica Neue" charset="0"/>
        <a:ea typeface="Helvetica Neue" charset="0"/>
        <a:cs typeface="Helvetica Neue" charset="0"/>
        <a:sym typeface="Helvetica Neue" charset="0"/>
      </a:defRPr>
    </a:lvl2pPr>
    <a:lvl3pPr marL="914400" indent="-457200" algn="l" defTabSz="820738" rtl="0" eaLnBrk="0" fontAlgn="base" hangingPunct="0">
      <a:spcBef>
        <a:spcPct val="0"/>
      </a:spcBef>
      <a:spcAft>
        <a:spcPct val="0"/>
      </a:spcAft>
      <a:defRPr sz="3200" b="1" kern="1200">
        <a:solidFill>
          <a:srgbClr val="000000"/>
        </a:solidFill>
        <a:latin typeface="Helvetica Neue" charset="0"/>
        <a:ea typeface="Helvetica Neue" charset="0"/>
        <a:cs typeface="Helvetica Neue" charset="0"/>
        <a:sym typeface="Helvetica Neue" charset="0"/>
      </a:defRPr>
    </a:lvl3pPr>
    <a:lvl4pPr marL="1371600" indent="-685800" algn="l" defTabSz="820738" rtl="0" eaLnBrk="0" fontAlgn="base" hangingPunct="0">
      <a:spcBef>
        <a:spcPct val="0"/>
      </a:spcBef>
      <a:spcAft>
        <a:spcPct val="0"/>
      </a:spcAft>
      <a:defRPr sz="3200" b="1" kern="1200">
        <a:solidFill>
          <a:srgbClr val="000000"/>
        </a:solidFill>
        <a:latin typeface="Helvetica Neue" charset="0"/>
        <a:ea typeface="Helvetica Neue" charset="0"/>
        <a:cs typeface="Helvetica Neue" charset="0"/>
        <a:sym typeface="Helvetica Neue" charset="0"/>
      </a:defRPr>
    </a:lvl4pPr>
    <a:lvl5pPr marL="1828800" indent="-914400" algn="l" defTabSz="820738" rtl="0" eaLnBrk="0" fontAlgn="base" hangingPunct="0">
      <a:spcBef>
        <a:spcPct val="0"/>
      </a:spcBef>
      <a:spcAft>
        <a:spcPct val="0"/>
      </a:spcAft>
      <a:defRPr sz="3200" b="1"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3200" b="1" kern="1200">
        <a:solidFill>
          <a:srgbClr val="000000"/>
        </a:solidFill>
        <a:latin typeface="Helvetica Neue" charset="0"/>
        <a:ea typeface="Helvetica Neue" charset="0"/>
        <a:cs typeface="Helvetica Neue" charset="0"/>
        <a:sym typeface="Helvetica Neue" charset="0"/>
      </a:defRPr>
    </a:lvl6pPr>
    <a:lvl7pPr marL="2743200" algn="l" defTabSz="914400" rtl="0" eaLnBrk="1" latinLnBrk="0" hangingPunct="1">
      <a:defRPr sz="3200" b="1" kern="1200">
        <a:solidFill>
          <a:srgbClr val="000000"/>
        </a:solidFill>
        <a:latin typeface="Helvetica Neue" charset="0"/>
        <a:ea typeface="Helvetica Neue" charset="0"/>
        <a:cs typeface="Helvetica Neue" charset="0"/>
        <a:sym typeface="Helvetica Neue" charset="0"/>
      </a:defRPr>
    </a:lvl7pPr>
    <a:lvl8pPr marL="3200400" algn="l" defTabSz="914400" rtl="0" eaLnBrk="1" latinLnBrk="0" hangingPunct="1">
      <a:defRPr sz="3200" b="1" kern="1200">
        <a:solidFill>
          <a:srgbClr val="000000"/>
        </a:solidFill>
        <a:latin typeface="Helvetica Neue" charset="0"/>
        <a:ea typeface="Helvetica Neue" charset="0"/>
        <a:cs typeface="Helvetica Neue" charset="0"/>
        <a:sym typeface="Helvetica Neue" charset="0"/>
      </a:defRPr>
    </a:lvl8pPr>
    <a:lvl9pPr marL="3657600" algn="l" defTabSz="914400" rtl="0" eaLnBrk="1" latinLnBrk="0" hangingPunct="1">
      <a:defRPr sz="3200" b="1" kern="1200">
        <a:solidFill>
          <a:srgbClr val="000000"/>
        </a:solidFill>
        <a:latin typeface="Helvetica Neue" charset="0"/>
        <a:ea typeface="Helvetica Neue" charset="0"/>
        <a:cs typeface="Helvetica Neue" charset="0"/>
        <a:sym typeface="Helvetica Neue"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138" autoAdjust="0"/>
  </p:normalViewPr>
  <p:slideViewPr>
    <p:cSldViewPr>
      <p:cViewPr varScale="1">
        <p:scale>
          <a:sx n="61" d="100"/>
          <a:sy n="61" d="100"/>
        </p:scale>
        <p:origin x="42" y="8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Master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tk.ee/toetused/kohaliku-tasandi-avatud-noorsootoo-toetusmeed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ntimeter.com/s/d6ec82841ac96cfd4e633b10e1f39d2a/63eb1c62d7a2/edi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Kaks põhimõtet</a:t>
            </a:r>
            <a:r>
              <a:rPr lang="et-EE" baseline="0" dirty="0" smtClean="0"/>
              <a:t> läbivalt: </a:t>
            </a:r>
            <a:r>
              <a:rPr lang="et-EE" dirty="0" smtClean="0"/>
              <a:t>Uus olukord.</a:t>
            </a:r>
            <a:r>
              <a:rPr lang="et-EE" baseline="0" dirty="0" smtClean="0"/>
              <a:t> Uues olukorras soovitav esmalt tundma õppida, selgust saada. Ka uues olukorras, me kompame, nuusutame, maitseme, proovime näha ja aru saada. 1) Ä</a:t>
            </a:r>
            <a:r>
              <a:rPr lang="et-EE" dirty="0" smtClean="0"/>
              <a:t>rme kiiruga</a:t>
            </a:r>
            <a:r>
              <a:rPr lang="et-EE" baseline="0" dirty="0" smtClean="0"/>
              <a:t> </a:t>
            </a:r>
            <a:r>
              <a:rPr lang="et-EE" dirty="0" smtClean="0"/>
              <a:t>kiirusta. </a:t>
            </a:r>
            <a:endParaRPr lang="et-EE" dirty="0"/>
          </a:p>
        </p:txBody>
      </p:sp>
    </p:spTree>
    <p:extLst>
      <p:ext uri="{BB962C8B-B14F-4D97-AF65-F5344CB8AC3E}">
        <p14:creationId xmlns:p14="http://schemas.microsoft.com/office/powerpoint/2010/main" val="185605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405325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92316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40687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207789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28834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95182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76035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pPr marL="0" indent="0" eaLnBrk="1">
              <a:spcBef>
                <a:spcPts val="1800"/>
              </a:spcBef>
              <a:spcAft>
                <a:spcPts val="1800"/>
              </a:spcAft>
              <a:buFont typeface="Arial" panose="020B0604020202020204" pitchFamily="34" charset="0"/>
              <a:buNone/>
              <a:defRPr/>
            </a:pPr>
            <a:r>
              <a:rPr lang="et-EE" altLang="en-US" sz="2400" b="0" dirty="0" smtClean="0">
                <a:solidFill>
                  <a:srgbClr val="39D8B2"/>
                </a:solidFill>
                <a:latin typeface="Poppins Medium" charset="0"/>
                <a:ea typeface="Poppins Medium" charset="0"/>
                <a:cs typeface="Poppins Medium" charset="0"/>
                <a:sym typeface="Poppins Medium" charset="0"/>
              </a:rPr>
              <a:t>Oleme uurinud noortekeskuste vajadusi ja tegevusplaane</a:t>
            </a:r>
          </a:p>
          <a:p>
            <a:pPr marL="0" indent="0" eaLnBrk="1">
              <a:spcBef>
                <a:spcPts val="1800"/>
              </a:spcBef>
              <a:spcAft>
                <a:spcPts val="1800"/>
              </a:spcAft>
              <a:buFont typeface="Arial" panose="020B0604020202020204" pitchFamily="34" charset="0"/>
              <a:buNone/>
              <a:defRPr/>
            </a:pPr>
            <a:r>
              <a:rPr lang="et-EE" altLang="en-US" sz="2400" b="0" dirty="0" smtClean="0">
                <a:solidFill>
                  <a:srgbClr val="39D8B2"/>
                </a:solidFill>
                <a:latin typeface="Poppins Medium" charset="0"/>
                <a:ea typeface="Poppins Medium" charset="0"/>
                <a:cs typeface="Poppins Medium" charset="0"/>
                <a:sym typeface="Poppins Medium" charset="0"/>
              </a:rPr>
              <a:t>Millal?: Jälgime valitsuse eriolukorrast väljumise plaani ja korraldusi</a:t>
            </a:r>
          </a:p>
          <a:p>
            <a:endParaRPr lang="et-EE" dirty="0"/>
          </a:p>
        </p:txBody>
      </p:sp>
    </p:spTree>
    <p:extLst>
      <p:ext uri="{BB962C8B-B14F-4D97-AF65-F5344CB8AC3E}">
        <p14:creationId xmlns:p14="http://schemas.microsoft.com/office/powerpoint/2010/main" val="392932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42706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pPr marL="0" marR="0" lvl="0" indent="0" algn="l" defTabSz="457200" rtl="0" eaLnBrk="0" fontAlgn="base" latinLnBrk="0" hangingPunct="0">
              <a:lnSpc>
                <a:spcPct val="117000"/>
              </a:lnSpc>
              <a:spcBef>
                <a:spcPct val="0"/>
              </a:spcBef>
              <a:spcAft>
                <a:spcPct val="0"/>
              </a:spcAft>
              <a:buClrTx/>
              <a:buSzTx/>
              <a:buFontTx/>
              <a:buNone/>
              <a:tabLst/>
              <a:defRPr/>
            </a:pPr>
            <a:r>
              <a:rPr lang="et-EE" sz="2200" kern="1200" dirty="0" smtClean="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charset="0"/>
              </a:rPr>
              <a:t>Mõte on sisuliselt see, et nad saavad märkida </a:t>
            </a:r>
            <a:r>
              <a:rPr lang="et-EE" sz="2200" kern="1200" dirty="0" err="1" smtClean="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charset="0"/>
              </a:rPr>
              <a:t>EHIS-es</a:t>
            </a:r>
            <a:r>
              <a:rPr lang="et-EE" sz="2200" kern="1200" dirty="0" smtClean="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charset="0"/>
              </a:rPr>
              <a:t> loa väljastamise juures registreerimise faasis märkuse selle kohta, et kehtib siis, kui eriolukord võimaldab. Nad peavad olema valmis, et kui tuleb ootamatult otsus, et laagrid toimuvad, siis ei oleks sellist olukorda, et nad ei jõua neid ära menetleda korraga :) kui neil praegu juba on tegemist sellega. </a:t>
            </a:r>
          </a:p>
          <a:p>
            <a:pPr marL="0" marR="0" lvl="0" indent="0" algn="l" defTabSz="457200" rtl="0" eaLnBrk="0" fontAlgn="base" latinLnBrk="0" hangingPunct="0">
              <a:lnSpc>
                <a:spcPct val="117000"/>
              </a:lnSpc>
              <a:spcBef>
                <a:spcPct val="0"/>
              </a:spcBef>
              <a:spcAft>
                <a:spcPct val="0"/>
              </a:spcAft>
              <a:buClrTx/>
              <a:buSzTx/>
              <a:buFontTx/>
              <a:buNone/>
              <a:tabLst/>
              <a:defRPr/>
            </a:pPr>
            <a:r>
              <a:rPr lang="et-EE" dirty="0" smtClean="0"/>
              <a:t>Lisainfo: </a:t>
            </a:r>
            <a:r>
              <a:rPr lang="et-EE" sz="2200" kern="1200" dirty="0" smtClean="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charset="0"/>
              </a:rPr>
              <a:t>Birgit Villum</a:t>
            </a:r>
          </a:p>
        </p:txBody>
      </p:sp>
    </p:spTree>
    <p:extLst>
      <p:ext uri="{BB962C8B-B14F-4D97-AF65-F5344CB8AC3E}">
        <p14:creationId xmlns:p14="http://schemas.microsoft.com/office/powerpoint/2010/main" val="26606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2) Ühtne, läbimõeldud, kooskõlastatud suunis. </a:t>
            </a:r>
            <a:endParaRPr lang="et-EE" dirty="0"/>
          </a:p>
        </p:txBody>
      </p:sp>
    </p:spTree>
    <p:extLst>
      <p:ext uri="{BB962C8B-B14F-4D97-AF65-F5344CB8AC3E}">
        <p14:creationId xmlns:p14="http://schemas.microsoft.com/office/powerpoint/2010/main" val="2415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Nõu jagamine, teineteiselt</a:t>
            </a:r>
            <a:r>
              <a:rPr lang="et-EE" baseline="0" dirty="0" smtClean="0"/>
              <a:t> õppimine, kogemuste vahetamine. Koostöö</a:t>
            </a:r>
            <a:endParaRPr lang="et-EE" dirty="0"/>
          </a:p>
        </p:txBody>
      </p:sp>
    </p:spTree>
    <p:extLst>
      <p:ext uri="{BB962C8B-B14F-4D97-AF65-F5344CB8AC3E}">
        <p14:creationId xmlns:p14="http://schemas.microsoft.com/office/powerpoint/2010/main" val="483199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Nõu jagamine, teineteiselt</a:t>
            </a:r>
            <a:r>
              <a:rPr lang="et-EE" baseline="0" dirty="0" smtClean="0"/>
              <a:t> õppimine, kogemuste vahetamine. Koostöö</a:t>
            </a:r>
            <a:endParaRPr lang="et-EE" dirty="0"/>
          </a:p>
        </p:txBody>
      </p:sp>
    </p:spTree>
    <p:extLst>
      <p:ext uri="{BB962C8B-B14F-4D97-AF65-F5344CB8AC3E}">
        <p14:creationId xmlns:p14="http://schemas.microsoft.com/office/powerpoint/2010/main" val="359830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2) Ühtne, läbimõeldud, kooskõlastatud suunis. </a:t>
            </a:r>
            <a:endParaRPr lang="et-EE" dirty="0"/>
          </a:p>
        </p:txBody>
      </p:sp>
    </p:spTree>
    <p:extLst>
      <p:ext uri="{BB962C8B-B14F-4D97-AF65-F5344CB8AC3E}">
        <p14:creationId xmlns:p14="http://schemas.microsoft.com/office/powerpoint/2010/main" val="96324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Lisainfo siin: </a:t>
            </a:r>
            <a:r>
              <a:rPr lang="et-EE" dirty="0" smtClean="0">
                <a:hlinkClick r:id="rId3"/>
              </a:rPr>
              <a:t>https://entk.ee/toetused/kohaliku-tasandi-avatud-noorsootoo-toetusmeede/</a:t>
            </a:r>
            <a:endParaRPr lang="et-EE" dirty="0"/>
          </a:p>
        </p:txBody>
      </p:sp>
    </p:spTree>
    <p:extLst>
      <p:ext uri="{BB962C8B-B14F-4D97-AF65-F5344CB8AC3E}">
        <p14:creationId xmlns:p14="http://schemas.microsoft.com/office/powerpoint/2010/main" val="210678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hlinkClick r:id="rId3"/>
              </a:rPr>
              <a:t>https://www.mentimeter.com/s/d6ec82841ac96cfd4e633b10e1f39d2a/63eb1c62d7a2/edit</a:t>
            </a:r>
            <a:endParaRPr lang="et-EE" dirty="0"/>
          </a:p>
        </p:txBody>
      </p:sp>
    </p:spTree>
    <p:extLst>
      <p:ext uri="{BB962C8B-B14F-4D97-AF65-F5344CB8AC3E}">
        <p14:creationId xmlns:p14="http://schemas.microsoft.com/office/powerpoint/2010/main" val="1881244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15135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Kaasake</a:t>
            </a:r>
            <a:r>
              <a:rPr lang="et-EE" baseline="0" dirty="0" smtClean="0"/>
              <a:t> ka eriolukorra – mõnikord kiireloomuliste – otsuste tegemisse noored. Kiire kõne nt osaluskogu juhile või aktiivgrupi puudumisel kasvõi vestlus 2-3 muu noorega. ENL on valmis toetama. </a:t>
            </a:r>
            <a:endParaRPr lang="et-EE" dirty="0"/>
          </a:p>
        </p:txBody>
      </p:sp>
    </p:spTree>
    <p:extLst>
      <p:ext uri="{BB962C8B-B14F-4D97-AF65-F5344CB8AC3E}">
        <p14:creationId xmlns:p14="http://schemas.microsoft.com/office/powerpoint/2010/main" val="386519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341255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2) Ühtne, läbimõeldud, kooskõlastatud suunis. </a:t>
            </a:r>
            <a:endParaRPr lang="et-EE" dirty="0"/>
          </a:p>
        </p:txBody>
      </p:sp>
    </p:spTree>
    <p:extLst>
      <p:ext uri="{BB962C8B-B14F-4D97-AF65-F5344CB8AC3E}">
        <p14:creationId xmlns:p14="http://schemas.microsoft.com/office/powerpoint/2010/main" val="409176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94922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148015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r>
              <a:rPr lang="et-EE" dirty="0" smtClean="0"/>
              <a:t>Kui</a:t>
            </a:r>
            <a:r>
              <a:rPr lang="et-EE" baseline="0" dirty="0" smtClean="0"/>
              <a:t> vaadata nüüd diagrammi noorsootöötajate tervise hoidmisest lähtuvalt? Kui vaadata diagrammi tööohutuse- ja tervishoiust lähtuvalt?</a:t>
            </a:r>
            <a:endParaRPr lang="et-EE" dirty="0"/>
          </a:p>
        </p:txBody>
      </p:sp>
    </p:spTree>
    <p:extLst>
      <p:ext uri="{BB962C8B-B14F-4D97-AF65-F5344CB8AC3E}">
        <p14:creationId xmlns:p14="http://schemas.microsoft.com/office/powerpoint/2010/main" val="1867898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381000" y="685800"/>
            <a:ext cx="6096000" cy="3429000"/>
          </a:xfrm>
        </p:spPr>
      </p:sp>
      <p:sp>
        <p:nvSpPr>
          <p:cNvPr id="3" name="Märkmete kohatäide 2"/>
          <p:cNvSpPr>
            <a:spLocks noGrp="1"/>
          </p:cNvSpPr>
          <p:nvPr>
            <p:ph type="body" idx="1"/>
          </p:nvPr>
        </p:nvSpPr>
        <p:spPr/>
        <p:txBody>
          <a:bodyPr/>
          <a:lstStyle/>
          <a:p>
            <a:endParaRPr lang="et-EE" dirty="0"/>
          </a:p>
        </p:txBody>
      </p:sp>
    </p:spTree>
    <p:extLst>
      <p:ext uri="{BB962C8B-B14F-4D97-AF65-F5344CB8AC3E}">
        <p14:creationId xmlns:p14="http://schemas.microsoft.com/office/powerpoint/2010/main" val="83331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3"/>
          <p:cNvSpPr>
            <a:spLocks noGrp="1"/>
          </p:cNvSpPr>
          <p:nvPr>
            <p:ph type="sldNum" sz="quarter" idx="10"/>
          </p:nvPr>
        </p:nvSpPr>
        <p:spPr>
          <a:ln/>
        </p:spPr>
        <p:txBody>
          <a:bodyPr/>
          <a:lstStyle>
            <a:lvl1pPr>
              <a:defRPr/>
            </a:lvl1pPr>
          </a:lstStyle>
          <a:p>
            <a:pPr>
              <a:defRPr/>
            </a:pPr>
            <a:fld id="{A628FB62-9DA5-4872-96F9-9F3E88F1B6FE}" type="slidenum">
              <a:rPr lang="en-US" altLang="en-US"/>
              <a:pPr>
                <a:defRPr/>
              </a:pPr>
              <a:t>‹#›</a:t>
            </a:fld>
            <a:endParaRPr lang="en-US" altLang="en-US"/>
          </a:p>
        </p:txBody>
      </p:sp>
    </p:spTree>
    <p:extLst>
      <p:ext uri="{BB962C8B-B14F-4D97-AF65-F5344CB8AC3E}">
        <p14:creationId xmlns:p14="http://schemas.microsoft.com/office/powerpoint/2010/main" val="48004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3C8BBCFC-188E-4463-9A66-053A98AAF2FB}" type="slidenum">
              <a:rPr lang="en-US" altLang="en-US"/>
              <a:pPr>
                <a:defRPr/>
              </a:pPr>
              <a:t>‹#›</a:t>
            </a:fld>
            <a:endParaRPr lang="en-US" altLang="en-US"/>
          </a:p>
        </p:txBody>
      </p:sp>
    </p:spTree>
    <p:extLst>
      <p:ext uri="{BB962C8B-B14F-4D97-AF65-F5344CB8AC3E}">
        <p14:creationId xmlns:p14="http://schemas.microsoft.com/office/powerpoint/2010/main" val="238297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94075" y="357188"/>
            <a:ext cx="3902075" cy="12125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386263" y="357188"/>
            <a:ext cx="11555412" cy="12125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8DC2C7C9-332D-4910-96B4-3A9BF36FBCA1}" type="slidenum">
              <a:rPr lang="en-US" altLang="en-US"/>
              <a:pPr>
                <a:defRPr/>
              </a:pPr>
              <a:t>‹#›</a:t>
            </a:fld>
            <a:endParaRPr lang="en-US" altLang="en-US"/>
          </a:p>
        </p:txBody>
      </p:sp>
    </p:spTree>
    <p:extLst>
      <p:ext uri="{BB962C8B-B14F-4D97-AF65-F5344CB8AC3E}">
        <p14:creationId xmlns:p14="http://schemas.microsoft.com/office/powerpoint/2010/main" val="56590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p:cNvSpPr>
            <a:spLocks noGrp="1"/>
          </p:cNvSpPr>
          <p:nvPr>
            <p:ph type="sldNum" sz="quarter" idx="10"/>
          </p:nvPr>
        </p:nvSpPr>
        <p:spPr>
          <a:ln/>
        </p:spPr>
        <p:txBody>
          <a:bodyPr/>
          <a:lstStyle>
            <a:lvl1pPr>
              <a:defRPr/>
            </a:lvl1pPr>
          </a:lstStyle>
          <a:p>
            <a:pPr>
              <a:defRPr/>
            </a:pPr>
            <a:fld id="{63F62DC5-E7A4-476F-AED0-311645805289}" type="slidenum">
              <a:rPr lang="en-US" altLang="en-US"/>
              <a:pPr>
                <a:defRPr/>
              </a:pPr>
              <a:t>‹#›</a:t>
            </a:fld>
            <a:endParaRPr lang="en-US" altLang="en-US"/>
          </a:p>
        </p:txBody>
      </p:sp>
    </p:spTree>
    <p:extLst>
      <p:ext uri="{BB962C8B-B14F-4D97-AF65-F5344CB8AC3E}">
        <p14:creationId xmlns:p14="http://schemas.microsoft.com/office/powerpoint/2010/main" val="328381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4C4456CD-772A-43A5-8A41-ED39BCBCD6E0}" type="slidenum">
              <a:rPr lang="en-US" altLang="en-US"/>
              <a:pPr>
                <a:defRPr/>
              </a:pPr>
              <a:t>‹#›</a:t>
            </a:fld>
            <a:endParaRPr lang="en-US" altLang="en-US"/>
          </a:p>
        </p:txBody>
      </p:sp>
    </p:spTree>
    <p:extLst>
      <p:ext uri="{BB962C8B-B14F-4D97-AF65-F5344CB8AC3E}">
        <p14:creationId xmlns:p14="http://schemas.microsoft.com/office/powerpoint/2010/main" val="32108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386263" y="3643313"/>
            <a:ext cx="7727950" cy="883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266613" y="3643313"/>
            <a:ext cx="7729537" cy="8839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3"/>
          <p:cNvSpPr>
            <a:spLocks noGrp="1"/>
          </p:cNvSpPr>
          <p:nvPr>
            <p:ph type="sldNum" sz="quarter" idx="10"/>
          </p:nvPr>
        </p:nvSpPr>
        <p:spPr>
          <a:ln/>
        </p:spPr>
        <p:txBody>
          <a:bodyPr/>
          <a:lstStyle>
            <a:lvl1pPr>
              <a:defRPr/>
            </a:lvl1pPr>
          </a:lstStyle>
          <a:p>
            <a:pPr>
              <a:defRPr/>
            </a:pPr>
            <a:fld id="{92BC8BF9-8B0B-4105-A602-7DC4D644F647}" type="slidenum">
              <a:rPr lang="en-US" altLang="en-US"/>
              <a:pPr>
                <a:defRPr/>
              </a:pPr>
              <a:t>‹#›</a:t>
            </a:fld>
            <a:endParaRPr lang="en-US" altLang="en-US"/>
          </a:p>
        </p:txBody>
      </p:sp>
    </p:spTree>
    <p:extLst>
      <p:ext uri="{BB962C8B-B14F-4D97-AF65-F5344CB8AC3E}">
        <p14:creationId xmlns:p14="http://schemas.microsoft.com/office/powerpoint/2010/main" val="157146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GB"/>
              <a:t>Click to edit Master title style</a:t>
            </a:r>
            <a:endParaRPr lang="en-US"/>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3"/>
          <p:cNvSpPr>
            <a:spLocks noGrp="1"/>
          </p:cNvSpPr>
          <p:nvPr>
            <p:ph type="sldNum" sz="quarter" idx="10"/>
          </p:nvPr>
        </p:nvSpPr>
        <p:spPr>
          <a:ln/>
        </p:spPr>
        <p:txBody>
          <a:bodyPr/>
          <a:lstStyle>
            <a:lvl1pPr>
              <a:defRPr/>
            </a:lvl1pPr>
          </a:lstStyle>
          <a:p>
            <a:pPr>
              <a:defRPr/>
            </a:pPr>
            <a:fld id="{C043331D-63B4-4A23-AA5C-EF025FAC53D9}" type="slidenum">
              <a:rPr lang="en-US" altLang="en-US"/>
              <a:pPr>
                <a:defRPr/>
              </a:pPr>
              <a:t>‹#›</a:t>
            </a:fld>
            <a:endParaRPr lang="en-US" altLang="en-US"/>
          </a:p>
        </p:txBody>
      </p:sp>
    </p:spTree>
    <p:extLst>
      <p:ext uri="{BB962C8B-B14F-4D97-AF65-F5344CB8AC3E}">
        <p14:creationId xmlns:p14="http://schemas.microsoft.com/office/powerpoint/2010/main" val="213554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3"/>
          <p:cNvSpPr>
            <a:spLocks noGrp="1"/>
          </p:cNvSpPr>
          <p:nvPr>
            <p:ph type="sldNum" sz="quarter" idx="10"/>
          </p:nvPr>
        </p:nvSpPr>
        <p:spPr>
          <a:ln/>
        </p:spPr>
        <p:txBody>
          <a:bodyPr/>
          <a:lstStyle>
            <a:lvl1pPr>
              <a:defRPr/>
            </a:lvl1pPr>
          </a:lstStyle>
          <a:p>
            <a:pPr>
              <a:defRPr/>
            </a:pPr>
            <a:fld id="{BDF8B416-608B-4E18-B0C6-84CE382BBF8A}" type="slidenum">
              <a:rPr lang="en-US" altLang="en-US"/>
              <a:pPr>
                <a:defRPr/>
              </a:pPr>
              <a:t>‹#›</a:t>
            </a:fld>
            <a:endParaRPr lang="en-US" altLang="en-US"/>
          </a:p>
        </p:txBody>
      </p:sp>
    </p:spTree>
    <p:extLst>
      <p:ext uri="{BB962C8B-B14F-4D97-AF65-F5344CB8AC3E}">
        <p14:creationId xmlns:p14="http://schemas.microsoft.com/office/powerpoint/2010/main" val="234262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D30045B5-720D-4A10-8E10-4F445FA0D7B4}" type="slidenum">
              <a:rPr lang="en-US" altLang="en-US"/>
              <a:pPr>
                <a:defRPr/>
              </a:pPr>
              <a:t>‹#›</a:t>
            </a:fld>
            <a:endParaRPr lang="en-US" altLang="en-US"/>
          </a:p>
        </p:txBody>
      </p:sp>
    </p:spTree>
    <p:extLst>
      <p:ext uri="{BB962C8B-B14F-4D97-AF65-F5344CB8AC3E}">
        <p14:creationId xmlns:p14="http://schemas.microsoft.com/office/powerpoint/2010/main" val="348579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08887574-2C9D-47ED-ABDE-5701B4FE4371}" type="slidenum">
              <a:rPr lang="en-US" altLang="en-US"/>
              <a:pPr>
                <a:defRPr/>
              </a:pPr>
              <a:t>‹#›</a:t>
            </a:fld>
            <a:endParaRPr lang="en-US" altLang="en-US"/>
          </a:p>
        </p:txBody>
      </p:sp>
    </p:spTree>
    <p:extLst>
      <p:ext uri="{BB962C8B-B14F-4D97-AF65-F5344CB8AC3E}">
        <p14:creationId xmlns:p14="http://schemas.microsoft.com/office/powerpoint/2010/main" val="96112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12555AE3-47CA-44DD-8F7D-6A1BB49CC5C5}" type="slidenum">
              <a:rPr lang="en-US" altLang="en-US"/>
              <a:pPr>
                <a:defRPr/>
              </a:pPr>
              <a:t>‹#›</a:t>
            </a:fld>
            <a:endParaRPr lang="en-US" altLang="en-US"/>
          </a:p>
        </p:txBody>
      </p:sp>
    </p:spTree>
    <p:extLst>
      <p:ext uri="{BB962C8B-B14F-4D97-AF65-F5344CB8AC3E}">
        <p14:creationId xmlns:p14="http://schemas.microsoft.com/office/powerpoint/2010/main" val="347309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4386263" y="357188"/>
            <a:ext cx="15609887" cy="303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1437" tIns="71437" rIns="71437" bIns="71437" numCol="1" anchor="ctr" anchorCtr="0" compatLnSpc="1">
            <a:prstTxWarp prst="textNoShape">
              <a:avLst/>
            </a:prstTxWarp>
          </a:bodyPr>
          <a:lstStyle/>
          <a:p>
            <a:pPr lvl="0"/>
            <a:r>
              <a:rPr lang="en-US" altLang="en-US" smtClean="0">
                <a:sym typeface="Helvetica Neue Medium" charset="0"/>
              </a:rPr>
              <a:t>Click to edit Master title style</a:t>
            </a:r>
          </a:p>
        </p:txBody>
      </p:sp>
      <p:sp>
        <p:nvSpPr>
          <p:cNvPr id="1027" name="Rectangle 2"/>
          <p:cNvSpPr>
            <a:spLocks noGrp="1"/>
          </p:cNvSpPr>
          <p:nvPr>
            <p:ph type="body" idx="1"/>
          </p:nvPr>
        </p:nvSpPr>
        <p:spPr bwMode="auto">
          <a:xfrm>
            <a:off x="4386263" y="3643313"/>
            <a:ext cx="15609887" cy="88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1437" tIns="71437" rIns="71437" bIns="71437" numCol="1" anchor="ctr" anchorCtr="0" compatLnSpc="1">
            <a:prstTxWarp prst="textNoShape">
              <a:avLst/>
            </a:prstTxWarp>
          </a:bodyPr>
          <a:lstStyle/>
          <a:p>
            <a:pPr lvl="0"/>
            <a:r>
              <a:rPr lang="en-US" altLang="en-US" smtClean="0">
                <a:sym typeface="Helvetica Neue" charset="0"/>
              </a:rPr>
              <a:t>Click to edit Master text styles</a:t>
            </a:r>
          </a:p>
          <a:p>
            <a:pPr lvl="1"/>
            <a:r>
              <a:rPr lang="en-US" altLang="en-US" smtClean="0">
                <a:sym typeface="Helvetica Neue" charset="0"/>
              </a:rPr>
              <a:t>Second level</a:t>
            </a:r>
          </a:p>
          <a:p>
            <a:pPr lvl="2"/>
            <a:r>
              <a:rPr lang="en-US" altLang="en-US" smtClean="0">
                <a:sym typeface="Helvetica Neue" charset="0"/>
              </a:rPr>
              <a:t>Third level</a:t>
            </a:r>
          </a:p>
          <a:p>
            <a:pPr lvl="3"/>
            <a:r>
              <a:rPr lang="en-US" altLang="en-US" smtClean="0">
                <a:sym typeface="Helvetica Neue" charset="0"/>
              </a:rPr>
              <a:t>Fourth level</a:t>
            </a:r>
          </a:p>
          <a:p>
            <a:pPr lvl="4"/>
            <a:r>
              <a:rPr lang="en-US" altLang="en-US" smtClean="0">
                <a:sym typeface="Helvetica Neue" charset="0"/>
              </a:rPr>
              <a:t>Fifth level</a:t>
            </a:r>
          </a:p>
        </p:txBody>
      </p:sp>
      <p:sp>
        <p:nvSpPr>
          <p:cNvPr id="2" name="Rectangle 3"/>
          <p:cNvSpPr>
            <a:spLocks noGrp="1"/>
          </p:cNvSpPr>
          <p:nvPr>
            <p:ph type="sldNum" sz="quarter" idx="2"/>
          </p:nvPr>
        </p:nvSpPr>
        <p:spPr bwMode="auto">
          <a:xfrm>
            <a:off x="11953875" y="13073063"/>
            <a:ext cx="465138" cy="476250"/>
          </a:xfrm>
          <a:prstGeom prst="rect">
            <a:avLst/>
          </a:prstGeom>
          <a:noFill/>
          <a:ln>
            <a:noFill/>
          </a:ln>
          <a:effectLst/>
        </p:spPr>
        <p:txBody>
          <a:bodyPr vert="horz" wrap="none" lIns="71437" tIns="71437" rIns="71437" bIns="71437" numCol="1" anchor="t" anchorCtr="0" compatLnSpc="1">
            <a:prstTxWarp prst="textNoShape">
              <a:avLst/>
            </a:prstTxWarp>
          </a:bodyPr>
          <a:lstStyle>
            <a:lvl1pPr algn="ctr" eaLnBrk="1">
              <a:defRPr sz="2200" b="0">
                <a:latin typeface="Helvetica Neue Light" panose="02000403000000020004" pitchFamily="2" charset="0"/>
                <a:ea typeface="Helvetica Neue Light" panose="02000403000000020004" pitchFamily="2" charset="0"/>
                <a:cs typeface="Helvetica Neue Light" panose="02000403000000020004" pitchFamily="2" charset="0"/>
                <a:sym typeface="Helvetica Neue Light" panose="02000403000000020004" pitchFamily="2" charset="0"/>
              </a:defRPr>
            </a:lvl1pPr>
          </a:lstStyle>
          <a:p>
            <a:pPr>
              <a:defRPr/>
            </a:pPr>
            <a:fld id="{E36F75CC-CB3F-4250-8454-1ABDB8BF93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20738" rtl="0" eaLnBrk="0" fontAlgn="base" hangingPunct="0">
        <a:spcBef>
          <a:spcPct val="0"/>
        </a:spcBef>
        <a:spcAft>
          <a:spcPct val="0"/>
        </a:spcAft>
        <a:defRPr sz="11200" kern="1200">
          <a:solidFill>
            <a:srgbClr val="000000"/>
          </a:solidFill>
          <a:latin typeface="+mj-lt"/>
          <a:ea typeface="+mj-ea"/>
          <a:cs typeface="+mj-cs"/>
          <a:sym typeface="Helvetica Neue Medium" charset="0"/>
        </a:defRPr>
      </a:lvl1pPr>
      <a:lvl2pPr algn="ctr" defTabSz="820738"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2pPr>
      <a:lvl3pPr algn="ctr" defTabSz="820738"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3pPr>
      <a:lvl4pPr algn="ctr" defTabSz="820738"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4pPr>
      <a:lvl5pPr algn="ctr" defTabSz="820738" rtl="0" eaLnBrk="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charset="0"/>
        </a:defRPr>
      </a:lvl5pPr>
      <a:lvl6pPr marL="457200" algn="ctr" defTabSz="820738"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6pPr>
      <a:lvl7pPr marL="914400" algn="ctr" defTabSz="820738"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7pPr>
      <a:lvl8pPr marL="1371600" algn="ctr" defTabSz="820738"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8pPr>
      <a:lvl9pPr marL="1828800" algn="ctr" defTabSz="820738" rtl="0" fontAlgn="base" hangingPunct="0">
        <a:spcBef>
          <a:spcPct val="0"/>
        </a:spcBef>
        <a:spcAft>
          <a:spcPct val="0"/>
        </a:spcAft>
        <a:defRPr sz="1120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defRPr>
      </a:lvl9pPr>
    </p:titleStyle>
    <p:bodyStyle>
      <a:lvl1pPr marL="611188" indent="-611188" algn="l" defTabSz="820738" rtl="0" eaLnBrk="0" fontAlgn="base" hangingPunct="0">
        <a:spcBef>
          <a:spcPts val="5900"/>
        </a:spcBef>
        <a:spcAft>
          <a:spcPct val="0"/>
        </a:spcAft>
        <a:buSzPct val="145000"/>
        <a:buChar char="•"/>
        <a:defRPr sz="4400" kern="1200">
          <a:solidFill>
            <a:srgbClr val="000000"/>
          </a:solidFill>
          <a:latin typeface="+mn-lt"/>
          <a:ea typeface="+mn-ea"/>
          <a:cs typeface="+mn-cs"/>
          <a:sym typeface="Helvetica Neue" charset="0"/>
        </a:defRPr>
      </a:lvl1pPr>
      <a:lvl2pPr marL="1055688" indent="-611188" algn="l" defTabSz="820738" rtl="0" eaLnBrk="0" fontAlgn="base" hangingPunct="0">
        <a:spcBef>
          <a:spcPts val="5900"/>
        </a:spcBef>
        <a:spcAft>
          <a:spcPct val="0"/>
        </a:spcAft>
        <a:buSzPct val="145000"/>
        <a:buChar char="•"/>
        <a:defRPr sz="4400" kern="1200">
          <a:solidFill>
            <a:srgbClr val="000000"/>
          </a:solidFill>
          <a:latin typeface="+mn-lt"/>
          <a:ea typeface="+mn-ea"/>
          <a:cs typeface="+mn-cs"/>
          <a:sym typeface="Helvetica Neue" charset="0"/>
        </a:defRPr>
      </a:lvl2pPr>
      <a:lvl3pPr marL="1500188" indent="-611188" algn="l" defTabSz="820738" rtl="0" eaLnBrk="0" fontAlgn="base" hangingPunct="0">
        <a:spcBef>
          <a:spcPts val="5900"/>
        </a:spcBef>
        <a:spcAft>
          <a:spcPct val="0"/>
        </a:spcAft>
        <a:buSzPct val="145000"/>
        <a:buChar char="•"/>
        <a:defRPr sz="4400" kern="1200">
          <a:solidFill>
            <a:srgbClr val="000000"/>
          </a:solidFill>
          <a:latin typeface="+mn-lt"/>
          <a:ea typeface="+mn-ea"/>
          <a:cs typeface="+mn-cs"/>
          <a:sym typeface="Helvetica Neue" charset="0"/>
        </a:defRPr>
      </a:lvl3pPr>
      <a:lvl4pPr marL="1944688" indent="-611188" algn="l" defTabSz="820738" rtl="0" eaLnBrk="0" fontAlgn="base" hangingPunct="0">
        <a:spcBef>
          <a:spcPts val="5900"/>
        </a:spcBef>
        <a:spcAft>
          <a:spcPct val="0"/>
        </a:spcAft>
        <a:buSzPct val="145000"/>
        <a:buChar char="•"/>
        <a:defRPr sz="4400" kern="1200">
          <a:solidFill>
            <a:srgbClr val="000000"/>
          </a:solidFill>
          <a:latin typeface="+mn-lt"/>
          <a:ea typeface="+mn-ea"/>
          <a:cs typeface="+mn-cs"/>
          <a:sym typeface="Helvetica Neue" charset="0"/>
        </a:defRPr>
      </a:lvl4pPr>
      <a:lvl5pPr marL="2389188" indent="-611188" algn="l" defTabSz="820738" rtl="0" eaLnBrk="0" fontAlgn="base" hangingPunct="0">
        <a:spcBef>
          <a:spcPts val="5900"/>
        </a:spcBef>
        <a:spcAft>
          <a:spcPct val="0"/>
        </a:spcAft>
        <a:buSzPct val="145000"/>
        <a:buChar char="•"/>
        <a:defRPr sz="4400" kern="1200">
          <a:solidFill>
            <a:srgbClr val="000000"/>
          </a:solidFill>
          <a:latin typeface="+mn-lt"/>
          <a:ea typeface="+mn-ea"/>
          <a:cs typeface="+mn-cs"/>
          <a:sym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entk.ee/toetused/koondprojekt-noortemalevad/" TargetMode="External"/><Relationship Id="rId4" Type="http://schemas.openxmlformats.org/officeDocument/2006/relationships/hyperlink" Target="https://www.valitsus.ee/sites/default/files/news-related-files/covid-19_levikust_pohjustatud_olukorrast_valjumise_strateegia_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270DB0"/>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38900" y="-137477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266065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3"/>
          <p:cNvSpPr>
            <a:spLocks noGrp="1"/>
          </p:cNvSpPr>
          <p:nvPr>
            <p:ph type="ctrTitle"/>
          </p:nvPr>
        </p:nvSpPr>
        <p:spPr>
          <a:xfrm>
            <a:off x="742728" y="650874"/>
            <a:ext cx="16444912" cy="8993188"/>
          </a:xfrm>
        </p:spPr>
        <p:txBody>
          <a:bodyPr anchor="t"/>
          <a:lstStyle/>
          <a:p>
            <a:pPr algn="l" eaLnBrk="1"/>
            <a:r>
              <a:rPr lang="et-EE" altLang="en-US" sz="9600" b="1" dirty="0" err="1">
                <a:solidFill>
                  <a:srgbClr val="FFFFFF"/>
                </a:solidFill>
                <a:latin typeface="Poppins Medium" charset="0"/>
                <a:ea typeface="Poppins Medium" charset="0"/>
                <a:cs typeface="Poppins Medium" charset="0"/>
                <a:sym typeface="Poppins Medium" charset="0"/>
              </a:rPr>
              <a:t>HarNo</a:t>
            </a:r>
            <a:r>
              <a:rPr lang="et-EE" altLang="en-US" sz="9600" b="1" dirty="0">
                <a:solidFill>
                  <a:srgbClr val="FFFFFF"/>
                </a:solidFill>
                <a:latin typeface="Poppins Medium" charset="0"/>
                <a:ea typeface="Poppins Medium" charset="0"/>
                <a:cs typeface="Poppins Medium" charset="0"/>
                <a:sym typeface="Poppins Medium" charset="0"/>
              </a:rPr>
              <a:t> </a:t>
            </a:r>
            <a:r>
              <a:rPr lang="et-EE" altLang="en-US" sz="9600" b="1" dirty="0" smtClean="0">
                <a:solidFill>
                  <a:srgbClr val="FFFFFF"/>
                </a:solidFill>
                <a:latin typeface="Poppins Medium" charset="0"/>
                <a:ea typeface="Poppins Medium" charset="0"/>
                <a:cs typeface="Poppins Medium" charset="0"/>
                <a:sym typeface="Poppins Medium" charset="0"/>
              </a:rPr>
              <a:t>(end. Eesti Noorsootöö Keskus) tegevused </a:t>
            </a:r>
            <a:r>
              <a:rPr lang="et-EE" altLang="en-US" sz="9600" b="1" dirty="0" err="1">
                <a:solidFill>
                  <a:srgbClr val="FFFFFF"/>
                </a:solidFill>
                <a:latin typeface="Poppins Medium" charset="0"/>
                <a:ea typeface="Poppins Medium" charset="0"/>
                <a:cs typeface="Poppins Medium" charset="0"/>
                <a:sym typeface="Poppins Medium" charset="0"/>
              </a:rPr>
              <a:t>noortevaldkonna</a:t>
            </a:r>
            <a:r>
              <a:rPr lang="et-EE" altLang="en-US" sz="9600" b="1" dirty="0">
                <a:solidFill>
                  <a:srgbClr val="FFFFFF"/>
                </a:solidFill>
                <a:latin typeface="Poppins Medium" charset="0"/>
                <a:ea typeface="Poppins Medium" charset="0"/>
                <a:cs typeface="Poppins Medium" charset="0"/>
                <a:sym typeface="Poppins Medium" charset="0"/>
              </a:rPr>
              <a:t> korraldamisel </a:t>
            </a:r>
            <a:r>
              <a:rPr lang="et-EE" altLang="en-US" sz="9600" b="1" dirty="0" smtClean="0">
                <a:solidFill>
                  <a:srgbClr val="FFFFFF"/>
                </a:solidFill>
                <a:latin typeface="Poppins Medium" charset="0"/>
                <a:ea typeface="Poppins Medium" charset="0"/>
                <a:cs typeface="Poppins Medium" charset="0"/>
                <a:sym typeface="Poppins Medium" charset="0"/>
              </a:rPr>
              <a:t/>
            </a:r>
            <a:br>
              <a:rPr lang="et-EE" altLang="en-US" sz="9600" b="1" dirty="0" smtClean="0">
                <a:solidFill>
                  <a:srgbClr val="FFFFFF"/>
                </a:solidFill>
                <a:latin typeface="Poppins Medium" charset="0"/>
                <a:ea typeface="Poppins Medium" charset="0"/>
                <a:cs typeface="Poppins Medium" charset="0"/>
                <a:sym typeface="Poppins Medium" charset="0"/>
              </a:rPr>
            </a:br>
            <a:r>
              <a:rPr lang="et-EE" altLang="en-US" sz="9600" b="1" dirty="0" smtClean="0">
                <a:solidFill>
                  <a:srgbClr val="FFFFFF"/>
                </a:solidFill>
                <a:latin typeface="Poppins Medium" charset="0"/>
                <a:ea typeface="Poppins Medium" charset="0"/>
                <a:cs typeface="Poppins Medium" charset="0"/>
                <a:sym typeface="Poppins Medium" charset="0"/>
              </a:rPr>
              <a:t>eriolukorra </a:t>
            </a:r>
            <a:r>
              <a:rPr lang="et-EE" altLang="en-US" sz="9600" b="1" dirty="0">
                <a:solidFill>
                  <a:srgbClr val="FFFFFF"/>
                </a:solidFill>
                <a:latin typeface="Poppins Medium" charset="0"/>
                <a:ea typeface="Poppins Medium" charset="0"/>
                <a:cs typeface="Poppins Medium" charset="0"/>
                <a:sym typeface="Poppins Medium" charset="0"/>
              </a:rPr>
              <a:t>ajal </a:t>
            </a:r>
            <a:r>
              <a:rPr lang="et-EE" altLang="en-US" sz="9600" b="1" dirty="0" smtClean="0">
                <a:solidFill>
                  <a:srgbClr val="FFFFFF"/>
                </a:solidFill>
                <a:latin typeface="Poppins Medium" charset="0"/>
                <a:ea typeface="Poppins Medium" charset="0"/>
                <a:cs typeface="Poppins Medium" charset="0"/>
                <a:sym typeface="Poppins Medium" charset="0"/>
              </a:rPr>
              <a:t/>
            </a:r>
            <a:br>
              <a:rPr lang="et-EE" altLang="en-US" sz="9600" b="1" dirty="0" smtClean="0">
                <a:solidFill>
                  <a:srgbClr val="FFFFFF"/>
                </a:solidFill>
                <a:latin typeface="Poppins Medium" charset="0"/>
                <a:ea typeface="Poppins Medium" charset="0"/>
                <a:cs typeface="Poppins Medium" charset="0"/>
                <a:sym typeface="Poppins Medium" charset="0"/>
              </a:rPr>
            </a:br>
            <a:r>
              <a:rPr lang="et-EE" altLang="en-US" sz="9600" b="1" dirty="0" smtClean="0">
                <a:solidFill>
                  <a:srgbClr val="FFFFFF"/>
                </a:solidFill>
                <a:latin typeface="Poppins Medium" charset="0"/>
                <a:ea typeface="Poppins Medium" charset="0"/>
                <a:cs typeface="Poppins Medium" charset="0"/>
                <a:sym typeface="Poppins Medium" charset="0"/>
              </a:rPr>
              <a:t>ja järgselt</a:t>
            </a:r>
            <a:endParaRPr lang="en-US" altLang="en-US" sz="9600" b="1" dirty="0" smtClean="0">
              <a:solidFill>
                <a:srgbClr val="FFFFFF"/>
              </a:solidFill>
              <a:latin typeface="Poppins Medium" charset="0"/>
              <a:ea typeface="Poppins Medium" charset="0"/>
              <a:cs typeface="Poppins Medium" charset="0"/>
              <a:sym typeface="Poppins Medium" charset="0"/>
            </a:endParaRPr>
          </a:p>
        </p:txBody>
      </p:sp>
      <p:pic>
        <p:nvPicPr>
          <p:cNvPr id="307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11398" y="4881562"/>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Text Box 5"/>
          <p:cNvSpPr txBox="1">
            <a:spLocks/>
          </p:cNvSpPr>
          <p:nvPr/>
        </p:nvSpPr>
        <p:spPr bwMode="auto">
          <a:xfrm>
            <a:off x="947738" y="10096500"/>
            <a:ext cx="15667037" cy="295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b"/>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5600" b="0" dirty="0" smtClean="0">
                <a:solidFill>
                  <a:srgbClr val="39D8B2"/>
                </a:solidFill>
                <a:latin typeface="Poppins Medium" charset="0"/>
                <a:ea typeface="Poppins Medium" charset="0"/>
                <a:cs typeface="Poppins Medium" charset="0"/>
                <a:sym typeface="Poppins Medium" charset="0"/>
              </a:rPr>
              <a:t>Kuldar Adel</a:t>
            </a:r>
          </a:p>
          <a:p>
            <a:pPr eaLnBrk="1"/>
            <a:r>
              <a:rPr lang="et-EE" altLang="en-US" sz="5600" b="0" dirty="0" smtClean="0">
                <a:solidFill>
                  <a:srgbClr val="39D8B2"/>
                </a:solidFill>
                <a:latin typeface="Poppins Medium" charset="0"/>
                <a:ea typeface="Poppins Medium" charset="0"/>
                <a:cs typeface="Poppins Medium" charset="0"/>
                <a:sym typeface="Poppins Medium" charset="0"/>
              </a:rPr>
              <a:t>Haridus- ja </a:t>
            </a:r>
            <a:r>
              <a:rPr lang="et-EE" altLang="en-US" sz="5600" b="0" dirty="0" err="1" smtClean="0">
                <a:solidFill>
                  <a:srgbClr val="39D8B2"/>
                </a:solidFill>
                <a:latin typeface="Poppins Medium" charset="0"/>
                <a:ea typeface="Poppins Medium" charset="0"/>
                <a:cs typeface="Poppins Medium" charset="0"/>
                <a:sym typeface="Poppins Medium" charset="0"/>
              </a:rPr>
              <a:t>Noorteamet</a:t>
            </a:r>
            <a:endParaRPr lang="en-US" altLang="en-US" sz="5600" b="0" dirty="0">
              <a:solidFill>
                <a:srgbClr val="39D8B2"/>
              </a:solidFill>
              <a:latin typeface="Poppins Medium" charset="0"/>
              <a:ea typeface="Poppins Medium" charset="0"/>
              <a:cs typeface="Poppins Medium" charset="0"/>
              <a:sym typeface="Poppins Medium" charset="0"/>
            </a:endParaRPr>
          </a:p>
          <a:p>
            <a:pPr eaLnBrk="1"/>
            <a:r>
              <a:rPr lang="et-EE" altLang="en-US" sz="5600" b="0" dirty="0" smtClean="0">
                <a:solidFill>
                  <a:srgbClr val="39D8B2"/>
                </a:solidFill>
                <a:latin typeface="Poppins Medium" charset="0"/>
                <a:ea typeface="Poppins Medium" charset="0"/>
                <a:cs typeface="Poppins Medium" charset="0"/>
                <a:sym typeface="Poppins Medium" charset="0"/>
              </a:rPr>
              <a:t>25. august </a:t>
            </a:r>
            <a:r>
              <a:rPr lang="et-EE" altLang="en-US" sz="5600" b="0" dirty="0">
                <a:solidFill>
                  <a:srgbClr val="39D8B2"/>
                </a:solidFill>
                <a:latin typeface="Poppins Medium" charset="0"/>
                <a:ea typeface="Poppins Medium" charset="0"/>
                <a:cs typeface="Poppins Medium" charset="0"/>
                <a:sym typeface="Poppins Medium" charset="0"/>
              </a:rPr>
              <a:t>2020</a:t>
            </a:r>
            <a:endParaRPr lang="en-US" altLang="en-US" sz="5600" b="0" dirty="0">
              <a:solidFill>
                <a:srgbClr val="39D8B2"/>
              </a:solidFill>
              <a:latin typeface="Poppins Medium" charset="0"/>
              <a:ea typeface="Poppins Medium" charset="0"/>
              <a:cs typeface="Poppins Medium" charset="0"/>
              <a:sym typeface="Poppins Medium"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1" y="736600"/>
            <a:ext cx="1137704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Töö- ja palgakorraldusest</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t-EE" altLang="en-US" sz="5600" b="0" dirty="0">
              <a:solidFill>
                <a:srgbClr val="270DB0"/>
              </a:solidFill>
              <a:latin typeface="Poppins Medium" charset="0"/>
              <a:ea typeface="Poppins Medium" charset="0"/>
              <a:cs typeface="Poppins Medium" charset="0"/>
              <a:sym typeface="Poppins Medium" charset="0"/>
            </a:endParaRPr>
          </a:p>
          <a:p>
            <a:pPr marL="685800" indent="-685800" eaLnBrk="1">
              <a:buFont typeface="Arial" panose="020B0604020202020204" pitchFamily="34" charset="0"/>
              <a:buChar char="•"/>
            </a:pPr>
            <a:r>
              <a:rPr lang="et-EE" altLang="en-US" sz="5600" b="0" dirty="0" smtClean="0">
                <a:solidFill>
                  <a:schemeClr val="tx1"/>
                </a:solidFill>
                <a:latin typeface="Poppins Medium" charset="0"/>
                <a:ea typeface="Poppins Medium" charset="0"/>
                <a:cs typeface="Poppins Medium" charset="0"/>
                <a:sym typeface="Poppins Medium" charset="0"/>
              </a:rPr>
              <a:t>Mitte asuda etteruttavalt töötajate palku ja investeeringuid kärpima</a:t>
            </a:r>
          </a:p>
          <a:p>
            <a:pPr eaLnBrk="1"/>
            <a:endParaRPr lang="et-EE" altLang="en-US" sz="5600" b="0" dirty="0" smtClean="0">
              <a:solidFill>
                <a:schemeClr val="tx1"/>
              </a:solidFill>
              <a:latin typeface="Poppins Medium" charset="0"/>
              <a:ea typeface="Poppins Medium" charset="0"/>
              <a:cs typeface="Poppins Medium" charset="0"/>
              <a:sym typeface="Poppins Medium" charset="0"/>
            </a:endParaRPr>
          </a:p>
          <a:p>
            <a:pPr eaLnBrk="1"/>
            <a:r>
              <a:rPr lang="et-EE" altLang="en-US" sz="5600" b="0" dirty="0" smtClean="0">
                <a:solidFill>
                  <a:schemeClr val="tx1"/>
                </a:solidFill>
                <a:latin typeface="Poppins Medium" charset="0"/>
                <a:ea typeface="Poppins Medium" charset="0"/>
                <a:cs typeface="Poppins Medium" charset="0"/>
                <a:sym typeface="Poppins Medium" charset="0"/>
              </a:rPr>
              <a:t> - Töötasu maksmisest loobumine</a:t>
            </a:r>
          </a:p>
          <a:p>
            <a:pPr eaLnBrk="1"/>
            <a:r>
              <a:rPr lang="et-EE" altLang="en-US" sz="5600" b="0" dirty="0" smtClean="0">
                <a:solidFill>
                  <a:schemeClr val="tx1"/>
                </a:solidFill>
                <a:latin typeface="Poppins Medium" charset="0"/>
                <a:ea typeface="Poppins Medium" charset="0"/>
                <a:cs typeface="Poppins Medium" charset="0"/>
                <a:sym typeface="Poppins Medium" charset="0"/>
              </a:rPr>
              <a:t> - Töötasu ajutine alandamine</a:t>
            </a:r>
          </a:p>
          <a:p>
            <a:pPr eaLnBrk="1"/>
            <a:r>
              <a:rPr lang="et-EE" altLang="en-US" sz="5600" b="0" dirty="0">
                <a:solidFill>
                  <a:schemeClr val="tx1"/>
                </a:solidFill>
                <a:latin typeface="Poppins Medium" charset="0"/>
                <a:ea typeface="Poppins Medium" charset="0"/>
                <a:cs typeface="Poppins Medium" charset="0"/>
                <a:sym typeface="Poppins Medium" charset="0"/>
              </a:rPr>
              <a:t> </a:t>
            </a:r>
            <a:r>
              <a:rPr lang="et-EE" altLang="en-US" sz="5600" b="0" dirty="0" smtClean="0">
                <a:solidFill>
                  <a:schemeClr val="tx1"/>
                </a:solidFill>
                <a:latin typeface="Poppins Medium" charset="0"/>
                <a:ea typeface="Poppins Medium" charset="0"/>
                <a:cs typeface="Poppins Medium" charset="0"/>
                <a:sym typeface="Poppins Medium" charset="0"/>
              </a:rPr>
              <a:t>- Puhkusele saatmine</a:t>
            </a:r>
          </a:p>
          <a:p>
            <a:pPr eaLnBrk="1"/>
            <a:endParaRPr lang="et-EE" altLang="en-US" sz="5600" b="0" dirty="0" smtClean="0">
              <a:solidFill>
                <a:schemeClr val="tx1"/>
              </a:solidFill>
              <a:latin typeface="Poppins Medium" charset="0"/>
              <a:ea typeface="Poppins Medium" charset="0"/>
              <a:cs typeface="Poppins Medium" charset="0"/>
              <a:sym typeface="Poppins Medium" charset="0"/>
            </a:endParaRPr>
          </a:p>
          <a:p>
            <a:pPr eaLnBrk="1"/>
            <a:endParaRPr lang="en-US" altLang="en-US" sz="5600" b="0" dirty="0">
              <a:solidFill>
                <a:schemeClr val="tx1"/>
              </a:solidFill>
              <a:latin typeface="Poppins Medium" charset="0"/>
              <a:ea typeface="Poppins Medium" charset="0"/>
              <a:cs typeface="Poppins Medium" charset="0"/>
              <a:sym typeface="Poppins Medium" charset="0"/>
            </a:endParaRP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9992" y="2413043"/>
            <a:ext cx="8932150" cy="11174328"/>
          </a:xfrm>
          <a:prstGeom prst="rect">
            <a:avLst/>
          </a:prstGeom>
        </p:spPr>
      </p:pic>
    </p:spTree>
    <p:extLst>
      <p:ext uri="{BB962C8B-B14F-4D97-AF65-F5344CB8AC3E}">
        <p14:creationId xmlns:p14="http://schemas.microsoft.com/office/powerpoint/2010/main" val="22603246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Erahuviharidusele abiks</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t-EE" altLang="en-US" sz="5600" b="0" dirty="0" smtClean="0">
              <a:solidFill>
                <a:srgbClr val="270DB0"/>
              </a:solidFill>
              <a:latin typeface="Poppins Medium" charset="0"/>
              <a:ea typeface="Poppins Medium" charset="0"/>
              <a:cs typeface="Poppins Medium" charset="0"/>
              <a:sym typeface="Poppins Medium" charset="0"/>
            </a:endParaRPr>
          </a:p>
          <a:p>
            <a:pPr marL="685800" indent="-685800" eaLnBrk="1">
              <a:buFont typeface="Arial" panose="020B0604020202020204" pitchFamily="34" charset="0"/>
              <a:buChar char="•"/>
            </a:pPr>
            <a:r>
              <a:rPr lang="et-EE" altLang="en-US" sz="5600" b="0" dirty="0" smtClean="0">
                <a:solidFill>
                  <a:schemeClr val="tx1"/>
                </a:solidFill>
                <a:latin typeface="Poppins Medium" charset="0"/>
                <a:ea typeface="Poppins Medium" charset="0"/>
                <a:cs typeface="Poppins Medium" charset="0"/>
                <a:sym typeface="Poppins Medium" charset="0"/>
              </a:rPr>
              <a:t>Riigikogu+</a:t>
            </a:r>
          </a:p>
          <a:p>
            <a:pPr marL="685800" indent="-685800" eaLnBrk="1">
              <a:buFont typeface="Arial" panose="020B0604020202020204" pitchFamily="34" charset="0"/>
              <a:buChar char="•"/>
            </a:pPr>
            <a:r>
              <a:rPr lang="et-EE" altLang="en-US" sz="5600" b="0" dirty="0" smtClean="0">
                <a:solidFill>
                  <a:schemeClr val="tx1"/>
                </a:solidFill>
                <a:latin typeface="Poppins Medium" charset="0"/>
                <a:ea typeface="Poppins Medium" charset="0"/>
                <a:cs typeface="Poppins Medium" charset="0"/>
                <a:sym typeface="Poppins Medium" charset="0"/>
              </a:rPr>
              <a:t>Meetme </a:t>
            </a:r>
            <a:br>
              <a:rPr lang="et-EE" altLang="en-US" sz="5600" b="0" dirty="0" smtClean="0">
                <a:solidFill>
                  <a:schemeClr val="tx1"/>
                </a:solidFill>
                <a:latin typeface="Poppins Medium" charset="0"/>
                <a:ea typeface="Poppins Medium" charset="0"/>
                <a:cs typeface="Poppins Medium" charset="0"/>
                <a:sym typeface="Poppins Medium" charset="0"/>
              </a:rPr>
            </a:br>
            <a:r>
              <a:rPr lang="et-EE" altLang="en-US" sz="5600" b="0" dirty="0" smtClean="0">
                <a:solidFill>
                  <a:schemeClr val="tx1"/>
                </a:solidFill>
                <a:latin typeface="Poppins Medium" charset="0"/>
                <a:ea typeface="Poppins Medium" charset="0"/>
                <a:cs typeface="Poppins Medium" charset="0"/>
                <a:sym typeface="Poppins Medium" charset="0"/>
              </a:rPr>
              <a:t>tingimused?</a:t>
            </a:r>
          </a:p>
          <a:p>
            <a:pPr eaLnBrk="1"/>
            <a:endParaRPr lang="et-EE" altLang="en-US" sz="5600" b="0" dirty="0" smtClean="0">
              <a:solidFill>
                <a:schemeClr val="tx1"/>
              </a:solidFill>
              <a:latin typeface="Poppins Medium" charset="0"/>
              <a:ea typeface="Poppins Medium" charset="0"/>
              <a:cs typeface="Poppins Medium" charset="0"/>
              <a:sym typeface="Poppins Medium" charset="0"/>
            </a:endParaRPr>
          </a:p>
          <a:p>
            <a:pPr marL="685800" indent="-685800" eaLnBrk="1">
              <a:buFont typeface="Arial" panose="020B0604020202020204" pitchFamily="34" charset="0"/>
              <a:buChar char="•"/>
            </a:pPr>
            <a:r>
              <a:rPr lang="et-EE" altLang="en-US" sz="5600" b="0" dirty="0" smtClean="0">
                <a:solidFill>
                  <a:schemeClr val="tx1"/>
                </a:solidFill>
                <a:latin typeface="Poppins Medium" charset="0"/>
                <a:ea typeface="Poppins Medium" charset="0"/>
                <a:cs typeface="Poppins Medium" charset="0"/>
                <a:sym typeface="Poppins Medium" charset="0"/>
              </a:rPr>
              <a:t>Erapakkujad </a:t>
            </a:r>
            <a:br>
              <a:rPr lang="et-EE" altLang="en-US" sz="5600" b="0" dirty="0" smtClean="0">
                <a:solidFill>
                  <a:schemeClr val="tx1"/>
                </a:solidFill>
                <a:latin typeface="Poppins Medium" charset="0"/>
                <a:ea typeface="Poppins Medium" charset="0"/>
                <a:cs typeface="Poppins Medium" charset="0"/>
                <a:sym typeface="Poppins Medium" charset="0"/>
              </a:rPr>
            </a:br>
            <a:r>
              <a:rPr lang="et-EE" altLang="en-US" sz="5600" b="0" dirty="0" smtClean="0">
                <a:solidFill>
                  <a:schemeClr val="tx1"/>
                </a:solidFill>
                <a:latin typeface="Poppins Medium" charset="0"/>
                <a:ea typeface="Poppins Medium" charset="0"/>
                <a:cs typeface="Poppins Medium" charset="0"/>
                <a:sym typeface="Poppins Medium" charset="0"/>
              </a:rPr>
              <a:t>haavatavad</a:t>
            </a:r>
          </a:p>
          <a:p>
            <a:pPr eaLnBrk="1"/>
            <a:endParaRPr lang="et-EE" altLang="en-US" sz="5600" b="0" dirty="0" smtClean="0">
              <a:solidFill>
                <a:schemeClr val="tx1"/>
              </a:solidFill>
              <a:latin typeface="Poppins Medium" charset="0"/>
              <a:ea typeface="Poppins Medium" charset="0"/>
              <a:cs typeface="Poppins Medium" charset="0"/>
              <a:sym typeface="Poppins Medium" charset="0"/>
            </a:endParaRPr>
          </a:p>
          <a:p>
            <a:pPr marL="685800" indent="-685800" eaLnBrk="1">
              <a:buFont typeface="Arial" panose="020B0604020202020204" pitchFamily="34" charset="0"/>
              <a:buChar char="•"/>
            </a:pPr>
            <a:r>
              <a:rPr lang="et-EE" altLang="en-US" sz="5600" b="0" dirty="0" smtClean="0">
                <a:solidFill>
                  <a:schemeClr val="tx1"/>
                </a:solidFill>
                <a:latin typeface="Poppins Medium" charset="0"/>
                <a:ea typeface="Poppins Medium" charset="0"/>
                <a:cs typeface="Poppins Medium" charset="0"/>
                <a:sym typeface="Poppins Medium" charset="0"/>
              </a:rPr>
              <a:t>Säilita </a:t>
            </a:r>
            <a:r>
              <a:rPr lang="et-EE" altLang="en-US" sz="5600" b="0" dirty="0" err="1" smtClean="0">
                <a:solidFill>
                  <a:schemeClr val="tx1"/>
                </a:solidFill>
                <a:latin typeface="Poppins Medium" charset="0"/>
                <a:ea typeface="Poppins Medium" charset="0"/>
                <a:cs typeface="Poppins Medium" charset="0"/>
                <a:sym typeface="Poppins Medium" charset="0"/>
              </a:rPr>
              <a:t>KOV-i</a:t>
            </a:r>
            <a:r>
              <a:rPr lang="et-EE" altLang="en-US" sz="5600" b="0" dirty="0">
                <a:solidFill>
                  <a:schemeClr val="tx1"/>
                </a:solidFill>
                <a:latin typeface="Poppins Medium" charset="0"/>
                <a:ea typeface="Poppins Medium" charset="0"/>
                <a:cs typeface="Poppins Medium" charset="0"/>
                <a:sym typeface="Poppins Medium" charset="0"/>
              </a:rPr>
              <a:t/>
            </a:r>
            <a:br>
              <a:rPr lang="et-EE" altLang="en-US" sz="5600" b="0" dirty="0">
                <a:solidFill>
                  <a:schemeClr val="tx1"/>
                </a:solidFill>
                <a:latin typeface="Poppins Medium" charset="0"/>
                <a:ea typeface="Poppins Medium" charset="0"/>
                <a:cs typeface="Poppins Medium" charset="0"/>
                <a:sym typeface="Poppins Medium" charset="0"/>
              </a:rPr>
            </a:br>
            <a:r>
              <a:rPr lang="et-EE" altLang="en-US" sz="5600" b="0" dirty="0" smtClean="0">
                <a:solidFill>
                  <a:schemeClr val="tx1"/>
                </a:solidFill>
                <a:latin typeface="Poppins Medium" charset="0"/>
                <a:ea typeface="Poppins Medium" charset="0"/>
                <a:cs typeface="Poppins Medium" charset="0"/>
                <a:sym typeface="Poppins Medium" charset="0"/>
              </a:rPr>
              <a:t>tugi</a:t>
            </a:r>
            <a:endParaRPr lang="en-US" altLang="en-US" sz="5600" b="0" dirty="0">
              <a:solidFill>
                <a:schemeClr val="tx1"/>
              </a:solidFill>
              <a:latin typeface="Poppins Medium" charset="0"/>
              <a:ea typeface="Poppins Medium" charset="0"/>
              <a:cs typeface="Poppins Medium" charset="0"/>
              <a:sym typeface="Poppins Medium" charset="0"/>
            </a:endParaRP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206" y="2249488"/>
            <a:ext cx="14198657" cy="7920880"/>
          </a:xfrm>
          <a:prstGeom prst="rect">
            <a:avLst/>
          </a:prstGeom>
        </p:spPr>
      </p:pic>
    </p:spTree>
    <p:extLst>
      <p:ext uri="{BB962C8B-B14F-4D97-AF65-F5344CB8AC3E}">
        <p14:creationId xmlns:p14="http://schemas.microsoft.com/office/powerpoint/2010/main" val="24931553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Soovitused noortega rääkimisel</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t-EE" altLang="en-US" sz="5600" b="0" dirty="0" smtClean="0">
              <a:solidFill>
                <a:srgbClr val="270DB0"/>
              </a:solidFill>
              <a:latin typeface="Poppins Medium" charset="0"/>
              <a:ea typeface="Poppins Medium" charset="0"/>
              <a:cs typeface="Poppins Medium" charset="0"/>
              <a:sym typeface="Poppins Medium" charset="0"/>
            </a:endParaRPr>
          </a:p>
        </p:txBody>
      </p:sp>
      <p:pic>
        <p:nvPicPr>
          <p:cNvPr id="2" name="Pil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8" y="1994346"/>
            <a:ext cx="17624301" cy="11721653"/>
          </a:xfrm>
          <a:prstGeom prst="rect">
            <a:avLst/>
          </a:prstGeom>
        </p:spPr>
      </p:pic>
      <p:pic>
        <p:nvPicPr>
          <p:cNvPr id="6" name="Pilt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63651484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Palve koondada tegevused: Teeviit.ee</a:t>
            </a:r>
            <a:endParaRPr lang="et-EE" altLang="en-US" sz="5600" b="0" dirty="0" smtClean="0">
              <a:solidFill>
                <a:srgbClr val="270DB0"/>
              </a:solidFill>
              <a:latin typeface="Poppins Medium" charset="0"/>
              <a:ea typeface="Poppins Medium" charset="0"/>
              <a:cs typeface="Poppins Medium" charset="0"/>
              <a:sym typeface="Poppins Medium" charset="0"/>
            </a:endParaRPr>
          </a:p>
        </p:txBody>
      </p:sp>
      <p:pic>
        <p:nvPicPr>
          <p:cNvPr id="3" name="Pil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288" y="2033251"/>
            <a:ext cx="11001549" cy="11521493"/>
          </a:xfrm>
          <a:prstGeom prst="rect">
            <a:avLst/>
          </a:prstGeom>
        </p:spPr>
      </p:pic>
      <p:pic>
        <p:nvPicPr>
          <p:cNvPr id="6" name="Pilt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6599125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a:solidFill>
                  <a:srgbClr val="270DB0"/>
                </a:solidFill>
                <a:latin typeface="Poppins Medium" charset="0"/>
                <a:ea typeface="Poppins Medium" charset="0"/>
                <a:cs typeface="Poppins Medium" charset="0"/>
                <a:sym typeface="Poppins Medium" charset="0"/>
              </a:rPr>
              <a:t>Noortekeskuste noorsootöötajad</a:t>
            </a:r>
          </a:p>
          <a:p>
            <a:pPr eaLnBrk="1">
              <a:defRPr/>
            </a:pPr>
            <a:r>
              <a:rPr lang="et-EE" altLang="en-US" sz="7500" dirty="0">
                <a:solidFill>
                  <a:srgbClr val="270DB0"/>
                </a:solidFill>
                <a:latin typeface="Poppins Medium" charset="0"/>
                <a:ea typeface="Poppins Medium" charset="0"/>
                <a:cs typeface="Poppins Medium" charset="0"/>
                <a:sym typeface="Poppins Medium" charset="0"/>
              </a:rPr>
              <a:t>tänavanoorsootööd tegemas</a:t>
            </a:r>
            <a:r>
              <a:rPr lang="et-EE" altLang="en-US" sz="7500" dirty="0" smtClean="0">
                <a:solidFill>
                  <a:srgbClr val="270DB0"/>
                </a:solidFill>
                <a:latin typeface="Poppins Medium" charset="0"/>
                <a:ea typeface="Poppins Medium" charset="0"/>
                <a:cs typeface="Poppins Medium" charset="0"/>
                <a:sym typeface="Poppins Medium" charset="0"/>
              </a:rPr>
              <a:t>?</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a:solidFill>
                  <a:schemeClr val="tx1"/>
                </a:solidFill>
                <a:latin typeface="Poppins Bold" charset="0"/>
                <a:ea typeface="Poppins Bold" charset="0"/>
                <a:cs typeface="Poppins Bold" charset="0"/>
                <a:sym typeface="Poppins Medium" charset="0"/>
              </a:rPr>
              <a:t>Eriolukord nõuab kiiret </a:t>
            </a:r>
            <a:r>
              <a:rPr lang="et-EE" altLang="en-US" sz="6000" b="0" dirty="0" smtClean="0">
                <a:solidFill>
                  <a:schemeClr val="tx1"/>
                </a:solidFill>
                <a:latin typeface="Poppins Bold" charset="0"/>
                <a:ea typeface="Poppins Bold" charset="0"/>
                <a:cs typeface="Poppins Bold" charset="0"/>
                <a:sym typeface="Poppins Medium" charset="0"/>
              </a:rPr>
              <a:t>tööülesannete, keskkondade</a:t>
            </a:r>
            <a:r>
              <a:rPr lang="et-EE" altLang="en-US" sz="6000" b="0" dirty="0">
                <a:solidFill>
                  <a:schemeClr val="tx1"/>
                </a:solidFill>
                <a:latin typeface="Poppins Bold" charset="0"/>
                <a:ea typeface="Poppins Bold" charset="0"/>
                <a:cs typeface="Poppins Bold" charset="0"/>
                <a:sym typeface="Poppins Medium" charset="0"/>
              </a:rPr>
              <a:t>, –meetodite ja </a:t>
            </a:r>
            <a:r>
              <a:rPr lang="et-EE" altLang="en-US" sz="6000" b="0" dirty="0" smtClean="0">
                <a:solidFill>
                  <a:schemeClr val="tx1"/>
                </a:solidFill>
                <a:latin typeface="Poppins Bold" charset="0"/>
                <a:ea typeface="Poppins Bold" charset="0"/>
                <a:cs typeface="Poppins Bold" charset="0"/>
                <a:sym typeface="Poppins Medium" charset="0"/>
              </a:rPr>
              <a:t>–viiside ümbervaatamist</a:t>
            </a:r>
            <a:r>
              <a:rPr lang="et-EE" altLang="en-US" sz="6000" b="0" dirty="0">
                <a:solidFill>
                  <a:schemeClr val="tx1"/>
                </a:solidFill>
                <a:latin typeface="Poppins Bold" charset="0"/>
                <a:ea typeface="Poppins Bold" charset="0"/>
                <a:cs typeface="Poppins Bold" charset="0"/>
                <a:sym typeface="Poppins Medium" charset="0"/>
              </a:rPr>
              <a:t>.</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Reageerisime </a:t>
            </a:r>
            <a:r>
              <a:rPr lang="et-EE" altLang="en-US" sz="6000" b="0" dirty="0">
                <a:solidFill>
                  <a:schemeClr val="tx1"/>
                </a:solidFill>
                <a:latin typeface="Poppins Bold" charset="0"/>
                <a:ea typeface="Poppins Bold" charset="0"/>
                <a:cs typeface="Poppins Bold" charset="0"/>
                <a:sym typeface="Poppins Medium" charset="0"/>
              </a:rPr>
              <a:t>kiiresti ja 3.aprillil </a:t>
            </a:r>
            <a:r>
              <a:rPr lang="et-EE" altLang="en-US" sz="6000" b="0" dirty="0" smtClean="0">
                <a:solidFill>
                  <a:schemeClr val="tx1"/>
                </a:solidFill>
                <a:latin typeface="Poppins Bold" charset="0"/>
                <a:ea typeface="Poppins Bold" charset="0"/>
                <a:cs typeface="Poppins Bold" charset="0"/>
                <a:sym typeface="Poppins Medium" charset="0"/>
              </a:rPr>
              <a:t>saatsime </a:t>
            </a:r>
            <a:r>
              <a:rPr lang="et-EE" altLang="en-US" sz="6000" b="0" dirty="0" err="1" smtClean="0">
                <a:solidFill>
                  <a:schemeClr val="tx1"/>
                </a:solidFill>
                <a:latin typeface="Poppins Bold" charset="0"/>
                <a:ea typeface="Poppins Bold" charset="0"/>
                <a:cs typeface="Poppins Bold" charset="0"/>
                <a:sym typeface="Poppins Medium" charset="0"/>
              </a:rPr>
              <a:t>noortekeskustele</a:t>
            </a:r>
            <a:r>
              <a:rPr lang="et-EE" altLang="en-US" sz="6000" b="0" dirty="0" smtClean="0">
                <a:solidFill>
                  <a:schemeClr val="tx1"/>
                </a:solidFill>
                <a:latin typeface="Poppins Bold" charset="0"/>
                <a:ea typeface="Poppins Bold" charset="0"/>
                <a:cs typeface="Poppins Bold" charset="0"/>
                <a:sym typeface="Poppins Medium" charset="0"/>
              </a:rPr>
              <a:t> väikese küsitluse tänavanoorsootöö olukorra </a:t>
            </a:r>
            <a:r>
              <a:rPr lang="et-EE" altLang="en-US" sz="6000" b="0" dirty="0">
                <a:solidFill>
                  <a:schemeClr val="tx1"/>
                </a:solidFill>
                <a:latin typeface="Poppins Bold" charset="0"/>
                <a:ea typeface="Poppins Bold" charset="0"/>
                <a:cs typeface="Poppins Bold" charset="0"/>
                <a:sym typeface="Poppins Medium" charset="0"/>
              </a:rPr>
              <a:t>kaardistamiseks.</a:t>
            </a:r>
          </a:p>
          <a:p>
            <a:pPr marL="857250" indent="-857250" eaLnBrk="1">
              <a:spcBef>
                <a:spcPts val="1800"/>
              </a:spcBef>
              <a:spcAft>
                <a:spcPts val="1800"/>
              </a:spcAft>
              <a:buFont typeface="Arial" panose="020B0604020202020204" pitchFamily="34" charset="0"/>
              <a:buChar char="•"/>
              <a:defRPr/>
            </a:pP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885147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fade">
                                      <p:cBhvr>
                                        <p:cTn id="7" dur="1000"/>
                                        <p:tgtEl>
                                          <p:spTgt spid="5124">
                                            <p:txEl>
                                              <p:pRg st="3" end="3"/>
                                            </p:txEl>
                                          </p:spTgt>
                                        </p:tgtEl>
                                      </p:cBhvr>
                                    </p:animEffect>
                                    <p:anim calcmode="lin" valueType="num">
                                      <p:cBhvr>
                                        <p:cTn id="8"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xEl>
                                              <p:pRg st="4" end="4"/>
                                            </p:txEl>
                                          </p:spTgt>
                                        </p:tgtEl>
                                        <p:attrNameLst>
                                          <p:attrName>style.visibility</p:attrName>
                                        </p:attrNameLst>
                                      </p:cBhvr>
                                      <p:to>
                                        <p:strVal val="visible"/>
                                      </p:to>
                                    </p:set>
                                    <p:animEffect transition="in" filter="fade">
                                      <p:cBhvr>
                                        <p:cTn id="14" dur="1000"/>
                                        <p:tgtEl>
                                          <p:spTgt spid="5124">
                                            <p:txEl>
                                              <p:pRg st="4" end="4"/>
                                            </p:txEl>
                                          </p:spTgt>
                                        </p:tgtEl>
                                      </p:cBhvr>
                                    </p:animEffect>
                                    <p:anim calcmode="lin" valueType="num">
                                      <p:cBhvr>
                                        <p:cTn id="15"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a:solidFill>
                  <a:srgbClr val="270DB0"/>
                </a:solidFill>
                <a:latin typeface="Poppins Medium" charset="0"/>
                <a:ea typeface="Poppins Medium" charset="0"/>
                <a:cs typeface="Poppins Medium" charset="0"/>
                <a:sym typeface="Poppins Medium" charset="0"/>
              </a:rPr>
              <a:t>Noortekeskuste noorsootöötajad</a:t>
            </a:r>
          </a:p>
          <a:p>
            <a:pPr eaLnBrk="1">
              <a:defRPr/>
            </a:pPr>
            <a:r>
              <a:rPr lang="et-EE" altLang="en-US" sz="7500" dirty="0">
                <a:solidFill>
                  <a:srgbClr val="270DB0"/>
                </a:solidFill>
                <a:latin typeface="Poppins Medium" charset="0"/>
                <a:ea typeface="Poppins Medium" charset="0"/>
                <a:cs typeface="Poppins Medium" charset="0"/>
                <a:sym typeface="Poppins Medium" charset="0"/>
              </a:rPr>
              <a:t>tänavanoorsootööd tegemas</a:t>
            </a:r>
            <a:r>
              <a:rPr lang="et-EE" altLang="en-US" sz="7500" dirty="0" smtClean="0">
                <a:solidFill>
                  <a:srgbClr val="270DB0"/>
                </a:solidFill>
                <a:latin typeface="Poppins Medium" charset="0"/>
                <a:ea typeface="Poppins Medium" charset="0"/>
                <a:cs typeface="Poppins Medium" charset="0"/>
                <a:sym typeface="Poppins Medium" charset="0"/>
              </a:rPr>
              <a:t>?</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Kas </a:t>
            </a:r>
            <a:r>
              <a:rPr lang="et-EE" altLang="en-US" sz="6000" b="0" dirty="0">
                <a:solidFill>
                  <a:schemeClr val="tx1"/>
                </a:solidFill>
                <a:latin typeface="Poppins Bold" charset="0"/>
                <a:ea typeface="Poppins Bold" charset="0"/>
                <a:cs typeface="Poppins Bold" charset="0"/>
                <a:sym typeface="Poppins Medium" charset="0"/>
              </a:rPr>
              <a:t>noorsootöötajad käivad avalikus ruumis </a:t>
            </a:r>
            <a:r>
              <a:rPr lang="et-EE" altLang="en-US" sz="6000" b="0" dirty="0" smtClean="0">
                <a:solidFill>
                  <a:schemeClr val="tx1"/>
                </a:solidFill>
                <a:latin typeface="Poppins Bold" charset="0"/>
                <a:ea typeface="Poppins Bold" charset="0"/>
                <a:cs typeface="Poppins Bold" charset="0"/>
                <a:sym typeface="Poppins Medium" charset="0"/>
              </a:rPr>
              <a:t>noori teavitamas </a:t>
            </a:r>
            <a:r>
              <a:rPr lang="et-EE" altLang="en-US" sz="6000" b="0" dirty="0">
                <a:solidFill>
                  <a:schemeClr val="tx1"/>
                </a:solidFill>
                <a:latin typeface="Poppins Bold" charset="0"/>
                <a:ea typeface="Poppins Bold" charset="0"/>
                <a:cs typeface="Poppins Bold" charset="0"/>
                <a:sym typeface="Poppins Medium" charset="0"/>
              </a:rPr>
              <a:t>eriolukorrast tingitud piirangutest ja </a:t>
            </a:r>
            <a:r>
              <a:rPr lang="et-EE" altLang="en-US" sz="6000" b="0" dirty="0" smtClean="0">
                <a:solidFill>
                  <a:schemeClr val="tx1"/>
                </a:solidFill>
                <a:latin typeface="Poppins Bold" charset="0"/>
                <a:ea typeface="Poppins Bold" charset="0"/>
                <a:cs typeface="Poppins Bold" charset="0"/>
                <a:sym typeface="Poppins Medium" charset="0"/>
              </a:rPr>
              <a:t>kuidas nende </a:t>
            </a:r>
            <a:r>
              <a:rPr lang="et-EE" altLang="en-US" sz="6000" b="0" dirty="0">
                <a:solidFill>
                  <a:schemeClr val="tx1"/>
                </a:solidFill>
                <a:latin typeface="Poppins Bold" charset="0"/>
                <a:ea typeface="Poppins Bold" charset="0"/>
                <a:cs typeface="Poppins Bold" charset="0"/>
                <a:sym typeface="Poppins Medium" charset="0"/>
              </a:rPr>
              <a:t>tegevus on reguleeritud?</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Kas </a:t>
            </a:r>
            <a:r>
              <a:rPr lang="et-EE" altLang="en-US" sz="6000" b="0" dirty="0">
                <a:solidFill>
                  <a:schemeClr val="tx1"/>
                </a:solidFill>
                <a:latin typeface="Poppins Bold" charset="0"/>
                <a:ea typeface="Poppins Bold" charset="0"/>
                <a:cs typeface="Poppins Bold" charset="0"/>
                <a:sym typeface="Poppins Medium" charset="0"/>
              </a:rPr>
              <a:t>ja mida noorsootöötajad teevad </a:t>
            </a:r>
            <a:r>
              <a:rPr lang="et-EE" altLang="en-US" sz="6000" b="0" dirty="0" smtClean="0">
                <a:solidFill>
                  <a:schemeClr val="tx1"/>
                </a:solidFill>
                <a:latin typeface="Poppins Bold" charset="0"/>
                <a:ea typeface="Poppins Bold" charset="0"/>
                <a:cs typeface="Poppins Bold" charset="0"/>
                <a:sym typeface="Poppins Medium" charset="0"/>
              </a:rPr>
              <a:t>noorte kogunemiste </a:t>
            </a:r>
            <a:r>
              <a:rPr lang="et-EE" altLang="en-US" sz="6000" b="0" dirty="0">
                <a:solidFill>
                  <a:schemeClr val="tx1"/>
                </a:solidFill>
                <a:latin typeface="Poppins Bold" charset="0"/>
                <a:ea typeface="Poppins Bold" charset="0"/>
                <a:cs typeface="Poppins Bold" charset="0"/>
                <a:sym typeface="Poppins Medium" charset="0"/>
              </a:rPr>
              <a:t>ennetamiseks?</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Millest </a:t>
            </a:r>
            <a:r>
              <a:rPr lang="et-EE" altLang="en-US" sz="6000" b="0" dirty="0">
                <a:solidFill>
                  <a:schemeClr val="tx1"/>
                </a:solidFill>
                <a:latin typeface="Poppins Bold" charset="0"/>
                <a:ea typeface="Poppins Bold" charset="0"/>
                <a:cs typeface="Poppins Bold" charset="0"/>
                <a:sym typeface="Poppins Medium" charset="0"/>
              </a:rPr>
              <a:t>nad tänavanoorsootööd tehes tunnevad muret </a:t>
            </a:r>
            <a:r>
              <a:rPr lang="et-EE" altLang="en-US" sz="6000" b="0" dirty="0" smtClean="0">
                <a:solidFill>
                  <a:schemeClr val="tx1"/>
                </a:solidFill>
                <a:latin typeface="Poppins Bold" charset="0"/>
                <a:ea typeface="Poppins Bold" charset="0"/>
                <a:cs typeface="Poppins Bold" charset="0"/>
                <a:sym typeface="Poppins Medium" charset="0"/>
              </a:rPr>
              <a:t>ja puudust </a:t>
            </a:r>
            <a:r>
              <a:rPr lang="et-EE" altLang="en-US" sz="6000" b="0" dirty="0">
                <a:solidFill>
                  <a:schemeClr val="tx1"/>
                </a:solidFill>
                <a:latin typeface="Poppins Bold" charset="0"/>
                <a:ea typeface="Poppins Bold" charset="0"/>
                <a:cs typeface="Poppins Bold" charset="0"/>
                <a:sym typeface="Poppins Medium" charset="0"/>
              </a:rPr>
              <a:t>ning kuidas saaks neid aidata?</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Palusime </a:t>
            </a:r>
            <a:r>
              <a:rPr lang="et-EE" altLang="en-US" sz="6000" b="0" dirty="0">
                <a:solidFill>
                  <a:schemeClr val="tx1"/>
                </a:solidFill>
                <a:latin typeface="Poppins Bold" charset="0"/>
                <a:ea typeface="Poppins Bold" charset="0"/>
                <a:cs typeface="Poppins Bold" charset="0"/>
                <a:sym typeface="Poppins Medium" charset="0"/>
              </a:rPr>
              <a:t>jagada ka rõõme ja õnnestumisi!</a:t>
            </a: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3117042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fade">
                                      <p:cBhvr>
                                        <p:cTn id="7" dur="1000"/>
                                        <p:tgtEl>
                                          <p:spTgt spid="5124">
                                            <p:txEl>
                                              <p:pRg st="3" end="3"/>
                                            </p:txEl>
                                          </p:spTgt>
                                        </p:tgtEl>
                                      </p:cBhvr>
                                    </p:animEffect>
                                    <p:anim calcmode="lin" valueType="num">
                                      <p:cBhvr>
                                        <p:cTn id="8"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xEl>
                                              <p:pRg st="4" end="4"/>
                                            </p:txEl>
                                          </p:spTgt>
                                        </p:tgtEl>
                                        <p:attrNameLst>
                                          <p:attrName>style.visibility</p:attrName>
                                        </p:attrNameLst>
                                      </p:cBhvr>
                                      <p:to>
                                        <p:strVal val="visible"/>
                                      </p:to>
                                    </p:set>
                                    <p:animEffect transition="in" filter="fade">
                                      <p:cBhvr>
                                        <p:cTn id="14" dur="1000"/>
                                        <p:tgtEl>
                                          <p:spTgt spid="5124">
                                            <p:txEl>
                                              <p:pRg st="4" end="4"/>
                                            </p:txEl>
                                          </p:spTgt>
                                        </p:tgtEl>
                                      </p:cBhvr>
                                    </p:animEffect>
                                    <p:anim calcmode="lin" valueType="num">
                                      <p:cBhvr>
                                        <p:cTn id="15"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xEl>
                                              <p:pRg st="5" end="5"/>
                                            </p:txEl>
                                          </p:spTgt>
                                        </p:tgtEl>
                                        <p:attrNameLst>
                                          <p:attrName>style.visibility</p:attrName>
                                        </p:attrNameLst>
                                      </p:cBhvr>
                                      <p:to>
                                        <p:strVal val="visible"/>
                                      </p:to>
                                    </p:set>
                                    <p:animEffect transition="in" filter="fade">
                                      <p:cBhvr>
                                        <p:cTn id="21" dur="1000"/>
                                        <p:tgtEl>
                                          <p:spTgt spid="5124">
                                            <p:txEl>
                                              <p:pRg st="5" end="5"/>
                                            </p:txEl>
                                          </p:spTgt>
                                        </p:tgtEl>
                                      </p:cBhvr>
                                    </p:animEffect>
                                    <p:anim calcmode="lin" valueType="num">
                                      <p:cBhvr>
                                        <p:cTn id="22" dur="1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1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xEl>
                                              <p:pRg st="6" end="6"/>
                                            </p:txEl>
                                          </p:spTgt>
                                        </p:tgtEl>
                                        <p:attrNameLst>
                                          <p:attrName>style.visibility</p:attrName>
                                        </p:attrNameLst>
                                      </p:cBhvr>
                                      <p:to>
                                        <p:strVal val="visible"/>
                                      </p:to>
                                    </p:set>
                                    <p:animEffect transition="in" filter="fade">
                                      <p:cBhvr>
                                        <p:cTn id="28" dur="1000"/>
                                        <p:tgtEl>
                                          <p:spTgt spid="5124">
                                            <p:txEl>
                                              <p:pRg st="6" end="6"/>
                                            </p:txEl>
                                          </p:spTgt>
                                        </p:tgtEl>
                                      </p:cBhvr>
                                    </p:animEffect>
                                    <p:anim calcmode="lin" valueType="num">
                                      <p:cBhvr>
                                        <p:cTn id="29" dur="1000" fill="hold"/>
                                        <p:tgtEl>
                                          <p:spTgt spid="512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2321496"/>
            <a:ext cx="17281698" cy="10435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dirty="0" smtClean="0">
              <a:solidFill>
                <a:srgbClr val="270DB0"/>
              </a:solidFill>
              <a:latin typeface="Poppins Medium" charset="0"/>
              <a:ea typeface="Poppins Medium" charset="0"/>
              <a:cs typeface="Poppins Medium" charset="0"/>
              <a:sym typeface="Poppins Medium" charset="0"/>
            </a:endParaRPr>
          </a:p>
        </p:txBody>
      </p:sp>
      <p:pic>
        <p:nvPicPr>
          <p:cNvPr id="2" name="Pil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8" y="1068685"/>
            <a:ext cx="19589206" cy="12670186"/>
          </a:xfrm>
          <a:prstGeom prst="rect">
            <a:avLst/>
          </a:prstGeom>
        </p:spPr>
      </p:pic>
      <p:pic>
        <p:nvPicPr>
          <p:cNvPr id="6" name="Pilt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38421712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a:solidFill>
                  <a:srgbClr val="270DB0"/>
                </a:solidFill>
                <a:latin typeface="Poppins Medium" charset="0"/>
                <a:ea typeface="Poppins Medium" charset="0"/>
                <a:cs typeface="Poppins Medium" charset="0"/>
                <a:sym typeface="Poppins Medium" charset="0"/>
              </a:rPr>
              <a:t>Mida teada saime?</a:t>
            </a: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a:solidFill>
                  <a:schemeClr val="tx1"/>
                </a:solidFill>
                <a:latin typeface="Poppins Bold" charset="0"/>
                <a:ea typeface="Poppins Bold" charset="0"/>
                <a:cs typeface="Poppins Bold" charset="0"/>
                <a:sym typeface="Poppins Medium" charset="0"/>
              </a:rPr>
              <a:t>Küsimusele kas ANK noorsootöötajad käivad </a:t>
            </a:r>
            <a:r>
              <a:rPr lang="et-EE" altLang="en-US" sz="6000" b="0" dirty="0" smtClean="0">
                <a:solidFill>
                  <a:schemeClr val="tx1"/>
                </a:solidFill>
                <a:latin typeface="Poppins Bold" charset="0"/>
                <a:ea typeface="Poppins Bold" charset="0"/>
                <a:cs typeface="Poppins Bold" charset="0"/>
                <a:sym typeface="Poppins Medium" charset="0"/>
              </a:rPr>
              <a:t>avalikus ruumis </a:t>
            </a:r>
            <a:r>
              <a:rPr lang="et-EE" altLang="en-US" sz="6000" b="0" dirty="0">
                <a:solidFill>
                  <a:schemeClr val="tx1"/>
                </a:solidFill>
                <a:latin typeface="Poppins Bold" charset="0"/>
                <a:ea typeface="Poppins Bold" charset="0"/>
                <a:cs typeface="Poppins Bold" charset="0"/>
                <a:sym typeface="Poppins Medium" charset="0"/>
              </a:rPr>
              <a:t>noori teavitamas, on vastajate seas </a:t>
            </a:r>
            <a:r>
              <a:rPr lang="et-EE" altLang="en-US" sz="6000" b="0" dirty="0" smtClean="0">
                <a:solidFill>
                  <a:schemeClr val="tx1"/>
                </a:solidFill>
                <a:latin typeface="Poppins Bold" charset="0"/>
                <a:ea typeface="Poppins Bold" charset="0"/>
                <a:cs typeface="Poppins Bold" charset="0"/>
                <a:sym typeface="Poppins Medium" charset="0"/>
              </a:rPr>
              <a:t>ülekaalus need</a:t>
            </a:r>
            <a:r>
              <a:rPr lang="et-EE" altLang="en-US" sz="6000" b="0" dirty="0">
                <a:solidFill>
                  <a:schemeClr val="tx1"/>
                </a:solidFill>
                <a:latin typeface="Poppins Bold" charset="0"/>
                <a:ea typeface="Poppins Bold" charset="0"/>
                <a:cs typeface="Poppins Bold" charset="0"/>
                <a:sym typeface="Poppins Medium" charset="0"/>
              </a:rPr>
              <a:t>, kes teevad seda mingil viisil </a:t>
            </a:r>
            <a:r>
              <a:rPr lang="et-EE" altLang="en-US" sz="6000" b="0" dirty="0" smtClean="0">
                <a:solidFill>
                  <a:schemeClr val="tx1"/>
                </a:solidFill>
                <a:latin typeface="Poppins Bold" charset="0"/>
                <a:ea typeface="Poppins Bold" charset="0"/>
                <a:cs typeface="Poppins Bold" charset="0"/>
                <a:sym typeface="Poppins Medium" charset="0"/>
              </a:rPr>
              <a:t>teevad. </a:t>
            </a: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2" name="Pilt 1"/>
          <p:cNvPicPr>
            <a:picLocks noChangeAspect="1"/>
          </p:cNvPicPr>
          <p:nvPr/>
        </p:nvPicPr>
        <p:blipFill>
          <a:blip r:embed="rId6"/>
          <a:stretch>
            <a:fillRect/>
          </a:stretch>
        </p:blipFill>
        <p:spPr>
          <a:xfrm>
            <a:off x="238671" y="5057801"/>
            <a:ext cx="16984267" cy="8501944"/>
          </a:xfrm>
          <a:prstGeom prst="rect">
            <a:avLst/>
          </a:prstGeom>
        </p:spPr>
      </p:pic>
    </p:spTree>
    <p:extLst>
      <p:ext uri="{BB962C8B-B14F-4D97-AF65-F5344CB8AC3E}">
        <p14:creationId xmlns:p14="http://schemas.microsoft.com/office/powerpoint/2010/main" val="178133373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err="1" smtClean="0">
                <a:solidFill>
                  <a:srgbClr val="270DB0"/>
                </a:solidFill>
                <a:latin typeface="Poppins Medium" charset="0"/>
                <a:ea typeface="Poppins Medium" charset="0"/>
                <a:cs typeface="Poppins Medium" charset="0"/>
                <a:sym typeface="Poppins Medium" charset="0"/>
              </a:rPr>
              <a:t>K</a:t>
            </a:r>
            <a:r>
              <a:rPr lang="fi-FI" altLang="en-US" sz="7500" dirty="0" err="1" smtClean="0">
                <a:solidFill>
                  <a:srgbClr val="270DB0"/>
                </a:solidFill>
                <a:latin typeface="Poppins Medium" charset="0"/>
                <a:ea typeface="Poppins Medium" charset="0"/>
                <a:cs typeface="Poppins Medium" charset="0"/>
                <a:sym typeface="Poppins Medium" charset="0"/>
              </a:rPr>
              <a:t>uidas</a:t>
            </a:r>
            <a:r>
              <a:rPr lang="fi-FI" altLang="en-US" sz="7500" dirty="0" smtClean="0">
                <a:solidFill>
                  <a:srgbClr val="270DB0"/>
                </a:solidFill>
                <a:latin typeface="Poppins Medium" charset="0"/>
                <a:ea typeface="Poppins Medium" charset="0"/>
                <a:cs typeface="Poppins Medium" charset="0"/>
                <a:sym typeface="Poppins Medium" charset="0"/>
              </a:rPr>
              <a:t> </a:t>
            </a:r>
            <a:r>
              <a:rPr lang="fi-FI" altLang="en-US" sz="7500" dirty="0">
                <a:solidFill>
                  <a:srgbClr val="270DB0"/>
                </a:solidFill>
                <a:latin typeface="Poppins Medium" charset="0"/>
                <a:ea typeface="Poppins Medium" charset="0"/>
                <a:cs typeface="Poppins Medium" charset="0"/>
                <a:sym typeface="Poppins Medium" charset="0"/>
              </a:rPr>
              <a:t>on </a:t>
            </a:r>
            <a:r>
              <a:rPr lang="fi-FI" altLang="en-US" sz="7500" dirty="0" err="1">
                <a:solidFill>
                  <a:srgbClr val="270DB0"/>
                </a:solidFill>
                <a:latin typeface="Poppins Medium" charset="0"/>
                <a:ea typeface="Poppins Medium" charset="0"/>
                <a:cs typeface="Poppins Medium" charset="0"/>
                <a:sym typeface="Poppins Medium" charset="0"/>
              </a:rPr>
              <a:t>noorsootöötajate</a:t>
            </a:r>
            <a:r>
              <a:rPr lang="fi-FI" altLang="en-US" sz="7500" dirty="0">
                <a:solidFill>
                  <a:srgbClr val="270DB0"/>
                </a:solidFill>
                <a:latin typeface="Poppins Medium" charset="0"/>
                <a:ea typeface="Poppins Medium" charset="0"/>
                <a:cs typeface="Poppins Medium" charset="0"/>
                <a:sym typeface="Poppins Medium" charset="0"/>
              </a:rPr>
              <a:t> </a:t>
            </a:r>
            <a:r>
              <a:rPr lang="fi-FI" altLang="en-US" sz="7500" dirty="0" err="1">
                <a:solidFill>
                  <a:srgbClr val="270DB0"/>
                </a:solidFill>
                <a:latin typeface="Poppins Medium" charset="0"/>
                <a:ea typeface="Poppins Medium" charset="0"/>
                <a:cs typeface="Poppins Medium" charset="0"/>
                <a:sym typeface="Poppins Medium" charset="0"/>
              </a:rPr>
              <a:t>tänavatöö</a:t>
            </a:r>
            <a:r>
              <a:rPr lang="fi-FI" altLang="en-US" sz="7500" dirty="0">
                <a:solidFill>
                  <a:srgbClr val="270DB0"/>
                </a:solidFill>
                <a:latin typeface="Poppins Medium" charset="0"/>
                <a:ea typeface="Poppins Medium" charset="0"/>
                <a:cs typeface="Poppins Medium" charset="0"/>
                <a:sym typeface="Poppins Medium" charset="0"/>
              </a:rPr>
              <a:t> </a:t>
            </a:r>
            <a:r>
              <a:rPr lang="fi-FI" altLang="en-US" sz="7500" dirty="0" err="1" smtClean="0">
                <a:solidFill>
                  <a:srgbClr val="270DB0"/>
                </a:solidFill>
                <a:latin typeface="Poppins Medium" charset="0"/>
                <a:ea typeface="Poppins Medium" charset="0"/>
                <a:cs typeface="Poppins Medium" charset="0"/>
                <a:sym typeface="Poppins Medium" charset="0"/>
              </a:rPr>
              <a:t>reguleeritud</a:t>
            </a:r>
            <a:r>
              <a:rPr lang="et-EE" altLang="en-US" sz="7500" dirty="0" smtClean="0">
                <a:solidFill>
                  <a:srgbClr val="270DB0"/>
                </a:solidFill>
                <a:latin typeface="Poppins Medium" charset="0"/>
                <a:ea typeface="Poppins Medium" charset="0"/>
                <a:cs typeface="Poppins Medium" charset="0"/>
                <a:sym typeface="Poppins Medium" charset="0"/>
              </a:rPr>
              <a:t>?</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Vastati </a:t>
            </a:r>
            <a:r>
              <a:rPr lang="et-EE" altLang="en-US" sz="6000" b="0" dirty="0">
                <a:solidFill>
                  <a:schemeClr val="tx1"/>
                </a:solidFill>
                <a:latin typeface="Poppins Bold" charset="0"/>
                <a:ea typeface="Poppins Bold" charset="0"/>
                <a:cs typeface="Poppins Bold" charset="0"/>
                <a:sym typeface="Poppins Medium" charset="0"/>
              </a:rPr>
              <a:t>valdavalt, et noorsootöötajaid </a:t>
            </a:r>
            <a:r>
              <a:rPr lang="et-EE" altLang="en-US" sz="6000" b="0" dirty="0" smtClean="0">
                <a:solidFill>
                  <a:schemeClr val="tx1"/>
                </a:solidFill>
                <a:latin typeface="Poppins Bold" charset="0"/>
                <a:ea typeface="Poppins Bold" charset="0"/>
                <a:cs typeface="Poppins Bold" charset="0"/>
                <a:sym typeface="Poppins Medium" charset="0"/>
              </a:rPr>
              <a:t>on juhendatud </a:t>
            </a:r>
            <a:r>
              <a:rPr lang="et-EE" altLang="en-US" sz="6000" b="0" dirty="0">
                <a:solidFill>
                  <a:schemeClr val="tx1"/>
                </a:solidFill>
                <a:latin typeface="Poppins Bold" charset="0"/>
                <a:ea typeface="Poppins Bold" charset="0"/>
                <a:cs typeface="Poppins Bold" charset="0"/>
                <a:sym typeface="Poppins Medium" charset="0"/>
              </a:rPr>
              <a:t>nii </a:t>
            </a:r>
            <a:r>
              <a:rPr lang="et-EE" altLang="en-US" sz="6000" dirty="0">
                <a:solidFill>
                  <a:schemeClr val="tx1"/>
                </a:solidFill>
                <a:latin typeface="Poppins Bold" charset="0"/>
                <a:ea typeface="Poppins Bold" charset="0"/>
                <a:cs typeface="Poppins Bold" charset="0"/>
                <a:sym typeface="Poppins Medium" charset="0"/>
              </a:rPr>
              <a:t>enese turvalisuse </a:t>
            </a:r>
            <a:r>
              <a:rPr lang="et-EE" altLang="en-US" sz="6000" b="0" dirty="0">
                <a:solidFill>
                  <a:schemeClr val="tx1"/>
                </a:solidFill>
                <a:latin typeface="Poppins Bold" charset="0"/>
                <a:ea typeface="Poppins Bold" charset="0"/>
                <a:cs typeface="Poppins Bold" charset="0"/>
                <a:sym typeface="Poppins Medium" charset="0"/>
              </a:rPr>
              <a:t>osas (33 vastust), </a:t>
            </a:r>
            <a:r>
              <a:rPr lang="et-EE" altLang="en-US" sz="6000" b="0" dirty="0" smtClean="0">
                <a:solidFill>
                  <a:schemeClr val="tx1"/>
                </a:solidFill>
                <a:latin typeface="Poppins Bold" charset="0"/>
                <a:ea typeface="Poppins Bold" charset="0"/>
                <a:cs typeface="Poppins Bold" charset="0"/>
                <a:sym typeface="Poppins Medium" charset="0"/>
              </a:rPr>
              <a:t>kui ka sellest, </a:t>
            </a:r>
            <a:r>
              <a:rPr lang="et-EE" altLang="en-US" sz="6000" b="0" dirty="0">
                <a:solidFill>
                  <a:schemeClr val="tx1"/>
                </a:solidFill>
                <a:latin typeface="Poppins Bold" charset="0"/>
                <a:ea typeface="Poppins Bold" charset="0"/>
                <a:cs typeface="Poppins Bold" charset="0"/>
                <a:sym typeface="Poppins Medium" charset="0"/>
              </a:rPr>
              <a:t>mida ja </a:t>
            </a:r>
            <a:r>
              <a:rPr lang="et-EE" altLang="en-US" sz="6000" dirty="0">
                <a:solidFill>
                  <a:schemeClr val="tx1"/>
                </a:solidFill>
                <a:latin typeface="Poppins Bold" charset="0"/>
                <a:ea typeface="Poppins Bold" charset="0"/>
                <a:cs typeface="Poppins Bold" charset="0"/>
                <a:sym typeface="Poppins Medium" charset="0"/>
              </a:rPr>
              <a:t>kuidas peab eriolukorda </a:t>
            </a:r>
            <a:r>
              <a:rPr lang="et-EE" altLang="en-US" sz="6000" dirty="0" smtClean="0">
                <a:solidFill>
                  <a:schemeClr val="tx1"/>
                </a:solidFill>
                <a:latin typeface="Poppins Bold" charset="0"/>
                <a:ea typeface="Poppins Bold" charset="0"/>
                <a:cs typeface="Poppins Bold" charset="0"/>
                <a:sym typeface="Poppins Medium" charset="0"/>
              </a:rPr>
              <a:t>selgitama </a:t>
            </a:r>
            <a:r>
              <a:rPr lang="et-EE" altLang="en-US" sz="6000" b="0" dirty="0" smtClean="0">
                <a:solidFill>
                  <a:schemeClr val="tx1"/>
                </a:solidFill>
                <a:latin typeface="Poppins Bold" charset="0"/>
                <a:ea typeface="Poppins Bold" charset="0"/>
                <a:cs typeface="Poppins Bold" charset="0"/>
                <a:sym typeface="Poppins Medium" charset="0"/>
              </a:rPr>
              <a:t>(40 </a:t>
            </a:r>
            <a:r>
              <a:rPr lang="et-EE" altLang="en-US" sz="6000" b="0" dirty="0">
                <a:solidFill>
                  <a:schemeClr val="tx1"/>
                </a:solidFill>
                <a:latin typeface="Poppins Bold" charset="0"/>
                <a:ea typeface="Poppins Bold" charset="0"/>
                <a:cs typeface="Poppins Bold" charset="0"/>
                <a:sym typeface="Poppins Medium" charset="0"/>
              </a:rPr>
              <a:t>vastust).</a:t>
            </a:r>
          </a:p>
          <a:p>
            <a:pPr marL="857250" indent="-857250" eaLnBrk="1">
              <a:spcBef>
                <a:spcPts val="1800"/>
              </a:spcBef>
              <a:spcAft>
                <a:spcPts val="1800"/>
              </a:spcAft>
              <a:buFont typeface="Arial" panose="020B0604020202020204" pitchFamily="34" charset="0"/>
              <a:buChar char="•"/>
              <a:defRPr/>
            </a:pPr>
            <a:r>
              <a:rPr lang="et-EE" altLang="en-US" sz="6000" b="0" dirty="0">
                <a:solidFill>
                  <a:schemeClr val="tx1"/>
                </a:solidFill>
                <a:latin typeface="Poppins Bold" charset="0"/>
                <a:ea typeface="Poppins Bold" charset="0"/>
                <a:cs typeface="Poppins Bold" charset="0"/>
                <a:sym typeface="Poppins Medium" charset="0"/>
              </a:rPr>
              <a:t>22 vastust, et ei ole kuidagi reguleeritud.</a:t>
            </a: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174614866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1936993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5400" b="0" dirty="0">
                <a:solidFill>
                  <a:srgbClr val="270DB0"/>
                </a:solidFill>
                <a:latin typeface="Poppins Medium" charset="0"/>
                <a:ea typeface="Poppins Medium" charset="0"/>
                <a:cs typeface="Poppins Medium" charset="0"/>
                <a:sym typeface="Poppins Medium" charset="0"/>
              </a:rPr>
              <a:t>K</a:t>
            </a:r>
            <a:r>
              <a:rPr lang="et-EE" altLang="en-US" sz="5400" b="0" dirty="0" smtClean="0">
                <a:solidFill>
                  <a:srgbClr val="270DB0"/>
                </a:solidFill>
                <a:latin typeface="Poppins Medium" charset="0"/>
                <a:ea typeface="Poppins Medium" charset="0"/>
                <a:cs typeface="Poppins Medium" charset="0"/>
                <a:sym typeface="Poppins Medium" charset="0"/>
              </a:rPr>
              <a:t>as </a:t>
            </a:r>
            <a:r>
              <a:rPr lang="et-EE" altLang="en-US" sz="5400" b="0" dirty="0">
                <a:solidFill>
                  <a:srgbClr val="270DB0"/>
                </a:solidFill>
                <a:latin typeface="Poppins Medium" charset="0"/>
                <a:ea typeface="Poppins Medium" charset="0"/>
                <a:cs typeface="Poppins Medium" charset="0"/>
                <a:sym typeface="Poppins Medium" charset="0"/>
              </a:rPr>
              <a:t>avalikus ruumis ringi liikuvad </a:t>
            </a:r>
            <a:r>
              <a:rPr lang="et-EE" altLang="en-US" sz="5400" dirty="0">
                <a:solidFill>
                  <a:srgbClr val="270DB0"/>
                </a:solidFill>
                <a:latin typeface="Poppins Medium" charset="0"/>
                <a:ea typeface="Poppins Medium" charset="0"/>
                <a:cs typeface="Poppins Medium" charset="0"/>
                <a:sym typeface="Poppins Medium" charset="0"/>
              </a:rPr>
              <a:t>noorsootöötajad tegelevad lisaks noorte teavitamisele ka noorsootööga</a:t>
            </a:r>
            <a:r>
              <a:rPr lang="et-EE" altLang="en-US" sz="5400" b="0" dirty="0">
                <a:solidFill>
                  <a:srgbClr val="270DB0"/>
                </a:solidFill>
                <a:latin typeface="Poppins Medium" charset="0"/>
                <a:ea typeface="Poppins Medium" charset="0"/>
                <a:cs typeface="Poppins Medium" charset="0"/>
                <a:sym typeface="Poppins Medium" charset="0"/>
              </a:rPr>
              <a:t>, arutledes noortega piirangute olulisuse ja vajaduse ning alternatiivsete tegevusvõimaluste ja muudes noore jaoks olulistel </a:t>
            </a:r>
            <a:r>
              <a:rPr lang="et-EE" altLang="en-US" sz="5400" b="0" dirty="0" smtClean="0">
                <a:solidFill>
                  <a:srgbClr val="270DB0"/>
                </a:solidFill>
                <a:latin typeface="Poppins Medium" charset="0"/>
                <a:ea typeface="Poppins Medium" charset="0"/>
                <a:cs typeface="Poppins Medium" charset="0"/>
                <a:sym typeface="Poppins Medium" charset="0"/>
              </a:rPr>
              <a:t>teemadel?   </a:t>
            </a:r>
            <a:br>
              <a:rPr lang="et-EE" altLang="en-US" sz="5400" b="0" dirty="0" smtClean="0">
                <a:solidFill>
                  <a:srgbClr val="270DB0"/>
                </a:solidFill>
                <a:latin typeface="Poppins Medium" charset="0"/>
                <a:ea typeface="Poppins Medium" charset="0"/>
                <a:cs typeface="Poppins Medium" charset="0"/>
                <a:sym typeface="Poppins Medium" charset="0"/>
              </a:rPr>
            </a:br>
            <a:r>
              <a:rPr lang="et-EE" altLang="en-US" sz="5400" b="0" dirty="0" smtClean="0">
                <a:solidFill>
                  <a:srgbClr val="270DB0"/>
                </a:solidFill>
                <a:latin typeface="Poppins Medium" charset="0"/>
                <a:ea typeface="Poppins Medium" charset="0"/>
                <a:cs typeface="Poppins Medium" charset="0"/>
                <a:sym typeface="Poppins Medium" charset="0"/>
              </a:rPr>
              <a:t>- vastas </a:t>
            </a:r>
            <a:r>
              <a:rPr lang="et-EE" altLang="en-US" sz="5400" b="0" dirty="0">
                <a:solidFill>
                  <a:srgbClr val="270DB0"/>
                </a:solidFill>
                <a:latin typeface="Poppins Medium" charset="0"/>
                <a:ea typeface="Poppins Medium" charset="0"/>
                <a:cs typeface="Poppins Medium" charset="0"/>
                <a:sym typeface="Poppins Medium" charset="0"/>
              </a:rPr>
              <a:t>75 % </a:t>
            </a:r>
            <a:r>
              <a:rPr lang="et-EE" altLang="en-US" sz="5400" b="0" dirty="0" smtClean="0">
                <a:solidFill>
                  <a:srgbClr val="270DB0"/>
                </a:solidFill>
                <a:latin typeface="Poppins Medium" charset="0"/>
                <a:ea typeface="Poppins Medium" charset="0"/>
                <a:cs typeface="Poppins Medium" charset="0"/>
                <a:sym typeface="Poppins Medium" charset="0"/>
              </a:rPr>
              <a:t>jaatavalt</a:t>
            </a:r>
            <a:endParaRPr lang="et-EE" altLang="en-US" sz="54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4" name="Pilt 3"/>
          <p:cNvPicPr>
            <a:picLocks noChangeAspect="1"/>
          </p:cNvPicPr>
          <p:nvPr/>
        </p:nvPicPr>
        <p:blipFill rotWithShape="1">
          <a:blip r:embed="rId6"/>
          <a:srcRect l="32282" t="50700" r="37400" b="19900"/>
          <a:stretch/>
        </p:blipFill>
        <p:spPr>
          <a:xfrm>
            <a:off x="166664" y="5136354"/>
            <a:ext cx="14977664" cy="8169635"/>
          </a:xfrm>
          <a:prstGeom prst="rect">
            <a:avLst/>
          </a:prstGeom>
        </p:spPr>
      </p:pic>
    </p:spTree>
    <p:extLst>
      <p:ext uri="{BB962C8B-B14F-4D97-AF65-F5344CB8AC3E}">
        <p14:creationId xmlns:p14="http://schemas.microsoft.com/office/powerpoint/2010/main" val="38165852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3"/>
          <p:cNvSpPr txBox="1">
            <a:spLocks/>
          </p:cNvSpPr>
          <p:nvPr/>
        </p:nvSpPr>
        <p:spPr bwMode="auto">
          <a:xfrm>
            <a:off x="742950" y="736600"/>
            <a:ext cx="1821815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Aeg </a:t>
            </a:r>
            <a:r>
              <a:rPr lang="et-EE" altLang="en-US" sz="7500" dirty="0">
                <a:solidFill>
                  <a:srgbClr val="270DB0"/>
                </a:solidFill>
                <a:latin typeface="Poppins Medium" charset="0"/>
                <a:ea typeface="Poppins Medium" charset="0"/>
                <a:cs typeface="Poppins Medium" charset="0"/>
                <a:sym typeface="Poppins Medium" charset="0"/>
              </a:rPr>
              <a:t>toob selguse, selgitab tõe, arutab </a:t>
            </a:r>
            <a:r>
              <a:rPr lang="et-EE" altLang="en-US" sz="7500" dirty="0" smtClean="0">
                <a:solidFill>
                  <a:srgbClr val="270DB0"/>
                </a:solidFill>
                <a:latin typeface="Poppins Medium" charset="0"/>
                <a:ea typeface="Poppins Medium" charset="0"/>
                <a:cs typeface="Poppins Medium" charset="0"/>
                <a:sym typeface="Poppins Medium" charset="0"/>
              </a:rPr>
              <a:t>asjad</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err="1">
                <a:solidFill>
                  <a:schemeClr val="tx1"/>
                </a:solidFill>
                <a:latin typeface="Poppins Medium" charset="0"/>
                <a:ea typeface="Poppins Medium" charset="0"/>
                <a:cs typeface="Poppins Medium" charset="0"/>
                <a:sym typeface="Poppins Medium" charset="0"/>
              </a:rPr>
              <a:t>Möni</a:t>
            </a:r>
            <a:r>
              <a:rPr lang="et-EE" altLang="en-US" sz="6000" b="0" dirty="0">
                <a:solidFill>
                  <a:schemeClr val="tx1"/>
                </a:solidFill>
                <a:latin typeface="Poppins Medium" charset="0"/>
                <a:ea typeface="Poppins Medium" charset="0"/>
                <a:cs typeface="Poppins Medium" charset="0"/>
                <a:sym typeface="Poppins Medium" charset="0"/>
              </a:rPr>
              <a:t> vedelik selgub seistes</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Aegamööda lähvad asjad </a:t>
            </a:r>
            <a:r>
              <a:rPr lang="et-EE" altLang="en-US" sz="6000" b="0" dirty="0" err="1">
                <a:solidFill>
                  <a:schemeClr val="tx1"/>
                </a:solidFill>
                <a:latin typeface="Poppins Medium" charset="0"/>
                <a:ea typeface="Poppins Medium" charset="0"/>
                <a:cs typeface="Poppins Medium" charset="0"/>
                <a:sym typeface="Poppins Medium" charset="0"/>
              </a:rPr>
              <a:t>öigeks</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Aeg toob </a:t>
            </a:r>
            <a:r>
              <a:rPr lang="et-EE" altLang="en-US" sz="6000" b="0" dirty="0" err="1">
                <a:solidFill>
                  <a:schemeClr val="tx1"/>
                </a:solidFill>
                <a:latin typeface="Poppins Medium" charset="0"/>
                <a:ea typeface="Poppins Medium" charset="0"/>
                <a:cs typeface="Poppins Medium" charset="0"/>
                <a:sym typeface="Poppins Medium" charset="0"/>
              </a:rPr>
              <a:t>keik</a:t>
            </a:r>
            <a:r>
              <a:rPr lang="et-EE" altLang="en-US" sz="6000" b="0" dirty="0">
                <a:solidFill>
                  <a:schemeClr val="tx1"/>
                </a:solidFill>
                <a:latin typeface="Poppins Medium" charset="0"/>
                <a:ea typeface="Poppins Medium" charset="0"/>
                <a:cs typeface="Poppins Medium" charset="0"/>
                <a:sym typeface="Poppins Medium" charset="0"/>
              </a:rPr>
              <a:t> asjad ümber</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smtClean="0">
                <a:solidFill>
                  <a:schemeClr val="tx1"/>
                </a:solidFill>
                <a:latin typeface="Poppins Medium" charset="0"/>
                <a:ea typeface="Poppins Medium" charset="0"/>
                <a:cs typeface="Poppins Medium" charset="0"/>
                <a:sym typeface="Poppins Medium" charset="0"/>
              </a:rPr>
              <a:t>Aeg toob asja valge ette.</a:t>
            </a:r>
          </a:p>
          <a:p>
            <a:pPr marL="857250" indent="-857250" eaLnBrk="1">
              <a:buFont typeface="Arial" panose="020B0604020202020204" pitchFamily="34" charset="0"/>
              <a:buChar char="•"/>
              <a:defRPr/>
            </a:pPr>
            <a:r>
              <a:rPr lang="et-EE" altLang="en-US" sz="6000" b="0" dirty="0" err="1" smtClean="0">
                <a:solidFill>
                  <a:schemeClr val="tx1"/>
                </a:solidFill>
                <a:latin typeface="Poppins Medium" charset="0"/>
                <a:ea typeface="Poppins Medium" charset="0"/>
                <a:cs typeface="Poppins Medium" charset="0"/>
                <a:sym typeface="Poppins Medium" charset="0"/>
              </a:rPr>
              <a:t>Küllab</a:t>
            </a:r>
            <a:r>
              <a:rPr lang="et-EE" altLang="en-US" sz="6000" b="0" dirty="0" smtClean="0">
                <a:solidFill>
                  <a:schemeClr val="tx1"/>
                </a:solidFill>
                <a:latin typeface="Poppins Medium" charset="0"/>
                <a:ea typeface="Poppins Medium" charset="0"/>
                <a:cs typeface="Poppins Medium" charset="0"/>
                <a:sym typeface="Poppins Medium" charset="0"/>
              </a:rPr>
              <a:t> aeg annab </a:t>
            </a:r>
            <a:r>
              <a:rPr lang="et-EE" altLang="en-US" sz="6000" b="0" dirty="0" err="1" smtClean="0">
                <a:solidFill>
                  <a:schemeClr val="tx1"/>
                </a:solidFill>
                <a:latin typeface="Poppins Medium" charset="0"/>
                <a:ea typeface="Poppins Medium" charset="0"/>
                <a:cs typeface="Poppins Medium" charset="0"/>
                <a:sym typeface="Poppins Medium" charset="0"/>
              </a:rPr>
              <a:t>katsta</a:t>
            </a:r>
            <a:r>
              <a:rPr lang="et-EE" altLang="en-US" sz="6000" b="0" dirty="0" smtClean="0">
                <a:solidFill>
                  <a:schemeClr val="tx1"/>
                </a:solidFill>
                <a:latin typeface="Poppins Medium" charset="0"/>
                <a:ea typeface="Poppins Medium" charset="0"/>
                <a:cs typeface="Poppins Medium" charset="0"/>
                <a:sym typeface="Poppins Medium" charset="0"/>
              </a:rPr>
              <a:t>.</a:t>
            </a:r>
          </a:p>
          <a:p>
            <a:pPr marL="857250" indent="-857250" eaLnBrk="1">
              <a:buFont typeface="Arial" panose="020B0604020202020204" pitchFamily="34" charset="0"/>
              <a:buChar char="•"/>
              <a:defRPr/>
            </a:pPr>
            <a:r>
              <a:rPr lang="et-EE" altLang="en-US" sz="6000" b="0" dirty="0" smtClean="0">
                <a:solidFill>
                  <a:schemeClr val="tx1"/>
                </a:solidFill>
                <a:latin typeface="Poppins Medium" charset="0"/>
                <a:ea typeface="Poppins Medium" charset="0"/>
                <a:cs typeface="Poppins Medium" charset="0"/>
                <a:sym typeface="Poppins Medium" charset="0"/>
              </a:rPr>
              <a:t>Küllap </a:t>
            </a:r>
            <a:r>
              <a:rPr lang="et-EE" altLang="en-US" sz="6000" b="0" dirty="0" err="1">
                <a:solidFill>
                  <a:schemeClr val="tx1"/>
                </a:solidFill>
                <a:latin typeface="Poppins Medium" charset="0"/>
                <a:ea typeface="Poppins Medium" charset="0"/>
                <a:cs typeface="Poppins Medium" charset="0"/>
                <a:sym typeface="Poppins Medium" charset="0"/>
              </a:rPr>
              <a:t>aig</a:t>
            </a:r>
            <a:r>
              <a:rPr lang="et-EE" altLang="en-US" sz="6000" b="0" dirty="0">
                <a:solidFill>
                  <a:schemeClr val="tx1"/>
                </a:solidFill>
                <a:latin typeface="Poppins Medium" charset="0"/>
                <a:ea typeface="Poppins Medium" charset="0"/>
                <a:cs typeface="Poppins Medium" charset="0"/>
                <a:sym typeface="Poppins Medium" charset="0"/>
              </a:rPr>
              <a:t> välja </a:t>
            </a:r>
            <a:r>
              <a:rPr lang="et-EE" altLang="en-US" sz="6000" b="0" dirty="0" err="1">
                <a:solidFill>
                  <a:schemeClr val="tx1"/>
                </a:solidFill>
                <a:latin typeface="Poppins Medium" charset="0"/>
                <a:ea typeface="Poppins Medium" charset="0"/>
                <a:cs typeface="Poppins Medium" charset="0"/>
                <a:sym typeface="Poppins Medium" charset="0"/>
              </a:rPr>
              <a:t>näütap</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Küll </a:t>
            </a:r>
            <a:r>
              <a:rPr lang="et-EE" altLang="en-US" sz="6000" b="0" dirty="0" err="1">
                <a:solidFill>
                  <a:schemeClr val="tx1"/>
                </a:solidFill>
                <a:latin typeface="Poppins Medium" charset="0"/>
                <a:ea typeface="Poppins Medium" charset="0"/>
                <a:cs typeface="Poppins Medium" charset="0"/>
                <a:sym typeface="Poppins Medium" charset="0"/>
              </a:rPr>
              <a:t>aig</a:t>
            </a:r>
            <a:r>
              <a:rPr lang="et-EE" altLang="en-US" sz="6000" b="0" dirty="0">
                <a:solidFill>
                  <a:schemeClr val="tx1"/>
                </a:solidFill>
                <a:latin typeface="Poppins Medium" charset="0"/>
                <a:ea typeface="Poppins Medium" charset="0"/>
                <a:cs typeface="Poppins Medium" charset="0"/>
                <a:sym typeface="Poppins Medium" charset="0"/>
              </a:rPr>
              <a:t> asja </a:t>
            </a:r>
            <a:r>
              <a:rPr lang="et-EE" altLang="en-US" sz="6000" b="0" dirty="0" err="1">
                <a:solidFill>
                  <a:schemeClr val="tx1"/>
                </a:solidFill>
                <a:latin typeface="Poppins Medium" charset="0"/>
                <a:ea typeface="Poppins Medium" charset="0"/>
                <a:cs typeface="Poppins Medium" charset="0"/>
                <a:sym typeface="Poppins Medium" charset="0"/>
              </a:rPr>
              <a:t>seletap</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Aeg kõik asjad arutab</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Küll aeg arutab</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a:solidFill>
                <a:schemeClr val="tx1"/>
              </a:solidFill>
              <a:latin typeface="Poppins Medium" charset="0"/>
              <a:ea typeface="Poppins Medium" charset="0"/>
              <a:cs typeface="Poppins Medium" charset="0"/>
              <a:sym typeface="Poppins Medium" charset="0"/>
            </a:endParaRPr>
          </a:p>
          <a:p>
            <a:pPr marL="857250" indent="-857250" eaLnBrk="1">
              <a:buFont typeface="Arial" panose="020B0604020202020204" pitchFamily="34" charset="0"/>
              <a:buChar char="•"/>
              <a:defRPr/>
            </a:pPr>
            <a:r>
              <a:rPr lang="et-EE" altLang="en-US" sz="6000" b="0" dirty="0">
                <a:solidFill>
                  <a:schemeClr val="tx1"/>
                </a:solidFill>
                <a:latin typeface="Poppins Medium" charset="0"/>
                <a:ea typeface="Poppins Medium" charset="0"/>
                <a:cs typeface="Poppins Medium" charset="0"/>
                <a:sym typeface="Poppins Medium" charset="0"/>
              </a:rPr>
              <a:t>Aeg annab arutust</a:t>
            </a:r>
            <a:r>
              <a:rPr lang="et-EE" altLang="en-US" sz="6000" b="0" dirty="0" smtClean="0">
                <a:solidFill>
                  <a:schemeClr val="tx1"/>
                </a:solidFill>
                <a:latin typeface="Poppins Medium" charset="0"/>
                <a:ea typeface="Poppins Medium" charset="0"/>
                <a:cs typeface="Poppins Medium" charset="0"/>
                <a:sym typeface="Poppins Medium" charset="0"/>
              </a:rPr>
              <a:t>.</a:t>
            </a:r>
            <a:endParaRPr lang="et-EE" altLang="en-US" sz="6000" b="0" dirty="0" smtClean="0">
              <a:solidFill>
                <a:srgbClr val="270DB0"/>
              </a:solidFill>
              <a:latin typeface="Poppins Bold" charset="0"/>
              <a:ea typeface="Poppins Bold" charset="0"/>
              <a:cs typeface="Poppins Bold" charset="0"/>
              <a:sym typeface="Poppins Medium" charset="0"/>
            </a:endParaRPr>
          </a:p>
          <a:p>
            <a:pPr eaLnBrk="1">
              <a:defRPr/>
            </a:pPr>
            <a:endParaRPr lang="en-US" altLang="en-US" sz="6000" dirty="0" smtClean="0">
              <a:solidFill>
                <a:srgbClr val="270DB0"/>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fade">
                                      <p:cBhvr>
                                        <p:cTn id="7" dur="500"/>
                                        <p:tgtEl>
                                          <p:spTgt spid="410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fade">
                                      <p:cBhvr>
                                        <p:cTn id="12" dur="500"/>
                                        <p:tgtEl>
                                          <p:spTgt spid="410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xEl>
                                              <p:pRg st="4" end="4"/>
                                            </p:txEl>
                                          </p:spTgt>
                                        </p:tgtEl>
                                        <p:attrNameLst>
                                          <p:attrName>style.visibility</p:attrName>
                                        </p:attrNameLst>
                                      </p:cBhvr>
                                      <p:to>
                                        <p:strVal val="visible"/>
                                      </p:to>
                                    </p:set>
                                    <p:animEffect transition="in" filter="fade">
                                      <p:cBhvr>
                                        <p:cTn id="17" dur="500"/>
                                        <p:tgtEl>
                                          <p:spTgt spid="410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fade">
                                      <p:cBhvr>
                                        <p:cTn id="27" dur="500"/>
                                        <p:tgtEl>
                                          <p:spTgt spid="410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xEl>
                                              <p:pRg st="7" end="7"/>
                                            </p:txEl>
                                          </p:spTgt>
                                        </p:tgtEl>
                                        <p:attrNameLst>
                                          <p:attrName>style.visibility</p:attrName>
                                        </p:attrNameLst>
                                      </p:cBhvr>
                                      <p:to>
                                        <p:strVal val="visible"/>
                                      </p:to>
                                    </p:set>
                                    <p:animEffect transition="in" filter="fade">
                                      <p:cBhvr>
                                        <p:cTn id="32" dur="500"/>
                                        <p:tgtEl>
                                          <p:spTgt spid="410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0">
                                            <p:txEl>
                                              <p:pRg st="8" end="8"/>
                                            </p:txEl>
                                          </p:spTgt>
                                        </p:tgtEl>
                                        <p:attrNameLst>
                                          <p:attrName>style.visibility</p:attrName>
                                        </p:attrNameLst>
                                      </p:cBhvr>
                                      <p:to>
                                        <p:strVal val="visible"/>
                                      </p:to>
                                    </p:set>
                                    <p:animEffect transition="in" filter="fade">
                                      <p:cBhvr>
                                        <p:cTn id="37" dur="500"/>
                                        <p:tgtEl>
                                          <p:spTgt spid="410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0">
                                            <p:txEl>
                                              <p:pRg st="9" end="9"/>
                                            </p:txEl>
                                          </p:spTgt>
                                        </p:tgtEl>
                                        <p:attrNameLst>
                                          <p:attrName>style.visibility</p:attrName>
                                        </p:attrNameLst>
                                      </p:cBhvr>
                                      <p:to>
                                        <p:strVal val="visible"/>
                                      </p:to>
                                    </p:set>
                                    <p:animEffect transition="in" filter="fade">
                                      <p:cBhvr>
                                        <p:cTn id="42" dur="500"/>
                                        <p:tgtEl>
                                          <p:spTgt spid="410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xEl>
                                              <p:pRg st="10" end="10"/>
                                            </p:txEl>
                                          </p:spTgt>
                                        </p:tgtEl>
                                        <p:attrNameLst>
                                          <p:attrName>style.visibility</p:attrName>
                                        </p:attrNameLst>
                                      </p:cBhvr>
                                      <p:to>
                                        <p:strVal val="visible"/>
                                      </p:to>
                                    </p:set>
                                    <p:animEffect transition="in" filter="fade">
                                      <p:cBhvr>
                                        <p:cTn id="47" dur="500"/>
                                        <p:tgtEl>
                                          <p:spTgt spid="410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100">
                                            <p:txEl>
                                              <p:pRg st="11" end="11"/>
                                            </p:txEl>
                                          </p:spTgt>
                                        </p:tgtEl>
                                        <p:attrNameLst>
                                          <p:attrName>style.visibility</p:attrName>
                                        </p:attrNameLst>
                                      </p:cBhvr>
                                      <p:to>
                                        <p:strVal val="visible"/>
                                      </p:to>
                                    </p:set>
                                    <p:animEffect transition="in" filter="fade">
                                      <p:cBhvr>
                                        <p:cTn id="52" dur="500"/>
                                        <p:tgtEl>
                                          <p:spTgt spid="410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1936993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5400" dirty="0">
                <a:solidFill>
                  <a:srgbClr val="270DB0"/>
                </a:solidFill>
                <a:latin typeface="Poppins Medium" charset="0"/>
                <a:ea typeface="Poppins Medium" charset="0"/>
                <a:cs typeface="Poppins Medium" charset="0"/>
                <a:sym typeface="Poppins Medium" charset="0"/>
              </a:rPr>
              <a:t>Lisaks avalikus ruumis tehtavale tööle </a:t>
            </a:r>
            <a:r>
              <a:rPr lang="et-EE" altLang="en-US" sz="5400" b="0" dirty="0">
                <a:solidFill>
                  <a:srgbClr val="270DB0"/>
                </a:solidFill>
                <a:latin typeface="Poppins Medium" charset="0"/>
                <a:ea typeface="Poppins Medium" charset="0"/>
                <a:cs typeface="Poppins Medium" charset="0"/>
                <a:sym typeface="Poppins Medium" charset="0"/>
              </a:rPr>
              <a:t>vastas </a:t>
            </a:r>
            <a:r>
              <a:rPr lang="et-EE" altLang="en-US" sz="5400" b="0" dirty="0" smtClean="0">
                <a:solidFill>
                  <a:srgbClr val="270DB0"/>
                </a:solidFill>
                <a:latin typeface="Poppins Medium" charset="0"/>
                <a:ea typeface="Poppins Medium" charset="0"/>
                <a:cs typeface="Poppins Medium" charset="0"/>
                <a:sym typeface="Poppins Medium" charset="0"/>
              </a:rPr>
              <a:t>85% noorsootöötajatest</a:t>
            </a:r>
            <a:r>
              <a:rPr lang="et-EE" altLang="en-US" sz="5400" b="0" dirty="0">
                <a:solidFill>
                  <a:srgbClr val="270DB0"/>
                </a:solidFill>
                <a:latin typeface="Poppins Medium" charset="0"/>
                <a:ea typeface="Poppins Medium" charset="0"/>
                <a:cs typeface="Poppins Medium" charset="0"/>
                <a:sym typeface="Poppins Medium" charset="0"/>
              </a:rPr>
              <a:t>, et tegelevad </a:t>
            </a:r>
            <a:r>
              <a:rPr lang="et-EE" altLang="en-US" sz="5400" b="0" dirty="0" smtClean="0">
                <a:solidFill>
                  <a:srgbClr val="270DB0"/>
                </a:solidFill>
                <a:latin typeface="Poppins Medium" charset="0"/>
                <a:ea typeface="Poppins Medium" charset="0"/>
                <a:cs typeface="Poppins Medium" charset="0"/>
                <a:sym typeface="Poppins Medium" charset="0"/>
              </a:rPr>
              <a:t>veebipõhise noorsootööga </a:t>
            </a:r>
            <a:r>
              <a:rPr lang="et-EE" altLang="en-US" sz="5400" b="0" dirty="0">
                <a:solidFill>
                  <a:srgbClr val="270DB0"/>
                </a:solidFill>
                <a:latin typeface="Poppins Medium" charset="0"/>
                <a:ea typeface="Poppins Medium" charset="0"/>
                <a:cs typeface="Poppins Medium" charset="0"/>
                <a:sym typeface="Poppins Medium" charset="0"/>
              </a:rPr>
              <a:t>noorte kogunemiste ennetamiseks, </a:t>
            </a:r>
            <a:r>
              <a:rPr lang="et-EE" altLang="en-US" sz="5400" b="0" dirty="0" smtClean="0">
                <a:solidFill>
                  <a:srgbClr val="270DB0"/>
                </a:solidFill>
                <a:latin typeface="Poppins Medium" charset="0"/>
                <a:ea typeface="Poppins Medium" charset="0"/>
                <a:cs typeface="Poppins Medium" charset="0"/>
                <a:sym typeface="Poppins Medium" charset="0"/>
              </a:rPr>
              <a:t>võtavad ühendust </a:t>
            </a:r>
            <a:r>
              <a:rPr lang="et-EE" altLang="en-US" sz="5400" b="0" dirty="0">
                <a:solidFill>
                  <a:srgbClr val="270DB0"/>
                </a:solidFill>
                <a:latin typeface="Poppins Medium" charset="0"/>
                <a:ea typeface="Poppins Medium" charset="0"/>
                <a:cs typeface="Poppins Medium" charset="0"/>
                <a:sym typeface="Poppins Medium" charset="0"/>
              </a:rPr>
              <a:t>riskikäitumisele kalduvate noortega </a:t>
            </a:r>
            <a:r>
              <a:rPr lang="et-EE" altLang="en-US" sz="5400" b="0" dirty="0" smtClean="0">
                <a:solidFill>
                  <a:srgbClr val="270DB0"/>
                </a:solidFill>
                <a:latin typeface="Poppins Medium" charset="0"/>
                <a:ea typeface="Poppins Medium" charset="0"/>
                <a:cs typeface="Poppins Medium" charset="0"/>
                <a:sym typeface="Poppins Medium" charset="0"/>
              </a:rPr>
              <a:t>ning nõustavad </a:t>
            </a:r>
            <a:r>
              <a:rPr lang="et-EE" altLang="en-US" sz="5400" b="0" dirty="0">
                <a:solidFill>
                  <a:srgbClr val="270DB0"/>
                </a:solidFill>
                <a:latin typeface="Poppins Medium" charset="0"/>
                <a:ea typeface="Poppins Medium" charset="0"/>
                <a:cs typeface="Poppins Medium" charset="0"/>
                <a:sym typeface="Poppins Medium" charset="0"/>
              </a:rPr>
              <a:t>ja toetavad noori vastavalt nende vajadustele</a:t>
            </a:r>
            <a:r>
              <a:rPr lang="et-EE" altLang="en-US" sz="5400" b="0" dirty="0" smtClean="0">
                <a:solidFill>
                  <a:srgbClr val="270DB0"/>
                </a:solidFill>
                <a:latin typeface="Poppins Medium" charset="0"/>
                <a:ea typeface="Poppins Medium" charset="0"/>
                <a:cs typeface="Poppins Medium" charset="0"/>
                <a:sym typeface="Poppins Medium" charset="0"/>
              </a:rPr>
              <a:t>. </a:t>
            </a:r>
            <a:endParaRPr lang="et-EE" altLang="en-US" sz="54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2" name="Pilt 1"/>
          <p:cNvPicPr>
            <a:picLocks noChangeAspect="1"/>
          </p:cNvPicPr>
          <p:nvPr/>
        </p:nvPicPr>
        <p:blipFill rotWithShape="1">
          <a:blip r:embed="rId6"/>
          <a:srcRect l="25588" t="51400" r="39763" b="18500"/>
          <a:stretch/>
        </p:blipFill>
        <p:spPr>
          <a:xfrm>
            <a:off x="288032" y="5010729"/>
            <a:ext cx="16944528" cy="8279713"/>
          </a:xfrm>
          <a:prstGeom prst="rect">
            <a:avLst/>
          </a:prstGeom>
        </p:spPr>
      </p:pic>
    </p:spTree>
    <p:extLst>
      <p:ext uri="{BB962C8B-B14F-4D97-AF65-F5344CB8AC3E}">
        <p14:creationId xmlns:p14="http://schemas.microsoft.com/office/powerpoint/2010/main" val="347668243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1936993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fi-FI" altLang="en-US" sz="5400" dirty="0">
                <a:solidFill>
                  <a:srgbClr val="270DB0"/>
                </a:solidFill>
                <a:latin typeface="Poppins Medium" charset="0"/>
                <a:ea typeface="Poppins Medium" charset="0"/>
                <a:cs typeface="Poppins Medium" charset="0"/>
                <a:sym typeface="Poppins Medium" charset="0"/>
              </a:rPr>
              <a:t>Lind ei </a:t>
            </a:r>
            <a:r>
              <a:rPr lang="fi-FI" altLang="en-US" sz="5400" dirty="0" err="1">
                <a:solidFill>
                  <a:srgbClr val="270DB0"/>
                </a:solidFill>
                <a:latin typeface="Poppins Medium" charset="0"/>
                <a:ea typeface="Poppins Medium" charset="0"/>
                <a:cs typeface="Poppins Medium" charset="0"/>
                <a:sym typeface="Poppins Medium" charset="0"/>
              </a:rPr>
              <a:t>muretse</a:t>
            </a:r>
            <a:r>
              <a:rPr lang="fi-FI" altLang="en-US" sz="5400" dirty="0">
                <a:solidFill>
                  <a:srgbClr val="270DB0"/>
                </a:solidFill>
                <a:latin typeface="Poppins Medium" charset="0"/>
                <a:ea typeface="Poppins Medium" charset="0"/>
                <a:cs typeface="Poppins Medium" charset="0"/>
                <a:sym typeface="Poppins Medium" charset="0"/>
              </a:rPr>
              <a:t> </a:t>
            </a:r>
            <a:r>
              <a:rPr lang="fi-FI" altLang="en-US" sz="5400" dirty="0" err="1">
                <a:solidFill>
                  <a:srgbClr val="270DB0"/>
                </a:solidFill>
                <a:latin typeface="Poppins Medium" charset="0"/>
                <a:ea typeface="Poppins Medium" charset="0"/>
                <a:cs typeface="Poppins Medium" charset="0"/>
                <a:sym typeface="Poppins Medium" charset="0"/>
              </a:rPr>
              <a:t>kunagi</a:t>
            </a:r>
            <a:r>
              <a:rPr lang="fi-FI" altLang="en-US" sz="5400" dirty="0">
                <a:solidFill>
                  <a:srgbClr val="270DB0"/>
                </a:solidFill>
                <a:latin typeface="Poppins Medium" charset="0"/>
                <a:ea typeface="Poppins Medium" charset="0"/>
                <a:cs typeface="Poppins Medium" charset="0"/>
                <a:sym typeface="Poppins Medium" charset="0"/>
              </a:rPr>
              <a:t> </a:t>
            </a:r>
            <a:r>
              <a:rPr lang="fi-FI" altLang="en-US" sz="5400" dirty="0" err="1">
                <a:solidFill>
                  <a:srgbClr val="270DB0"/>
                </a:solidFill>
                <a:latin typeface="Poppins Medium" charset="0"/>
                <a:ea typeface="Poppins Medium" charset="0"/>
                <a:cs typeface="Poppins Medium" charset="0"/>
                <a:sym typeface="Poppins Medium" charset="0"/>
              </a:rPr>
              <a:t>homse</a:t>
            </a:r>
            <a:r>
              <a:rPr lang="fi-FI" altLang="en-US" sz="5400" dirty="0">
                <a:solidFill>
                  <a:srgbClr val="270DB0"/>
                </a:solidFill>
                <a:latin typeface="Poppins Medium" charset="0"/>
                <a:ea typeface="Poppins Medium" charset="0"/>
                <a:cs typeface="Poppins Medium" charset="0"/>
                <a:sym typeface="Poppins Medium" charset="0"/>
              </a:rPr>
              <a:t> </a:t>
            </a:r>
            <a:r>
              <a:rPr lang="fi-FI" altLang="en-US" sz="5400" dirty="0" err="1">
                <a:solidFill>
                  <a:srgbClr val="270DB0"/>
                </a:solidFill>
                <a:latin typeface="Poppins Medium" charset="0"/>
                <a:ea typeface="Poppins Medium" charset="0"/>
                <a:cs typeface="Poppins Medium" charset="0"/>
                <a:sym typeface="Poppins Medium" charset="0"/>
              </a:rPr>
              <a:t>päeva</a:t>
            </a:r>
            <a:r>
              <a:rPr lang="fi-FI" altLang="en-US" sz="5400" dirty="0">
                <a:solidFill>
                  <a:srgbClr val="270DB0"/>
                </a:solidFill>
                <a:latin typeface="Poppins Medium" charset="0"/>
                <a:ea typeface="Poppins Medium" charset="0"/>
                <a:cs typeface="Poppins Medium" charset="0"/>
                <a:sym typeface="Poppins Medium" charset="0"/>
              </a:rPr>
              <a:t> ette ― </a:t>
            </a:r>
            <a:r>
              <a:rPr lang="fi-FI" altLang="en-US" sz="5400" dirty="0" err="1">
                <a:solidFill>
                  <a:srgbClr val="270DB0"/>
                </a:solidFill>
                <a:latin typeface="Poppins Medium" charset="0"/>
                <a:ea typeface="Poppins Medium" charset="0"/>
                <a:cs typeface="Poppins Medium" charset="0"/>
                <a:sym typeface="Poppins Medium" charset="0"/>
              </a:rPr>
              <a:t>elab</a:t>
            </a:r>
            <a:r>
              <a:rPr lang="fi-FI" altLang="en-US" sz="5400" dirty="0">
                <a:solidFill>
                  <a:srgbClr val="270DB0"/>
                </a:solidFill>
                <a:latin typeface="Poppins Medium" charset="0"/>
                <a:ea typeface="Poppins Medium" charset="0"/>
                <a:cs typeface="Poppins Medium" charset="0"/>
                <a:sym typeface="Poppins Medium" charset="0"/>
              </a:rPr>
              <a:t> ka </a:t>
            </a:r>
            <a:r>
              <a:rPr lang="fi-FI" altLang="en-US" sz="5400" dirty="0" err="1">
                <a:solidFill>
                  <a:srgbClr val="270DB0"/>
                </a:solidFill>
                <a:latin typeface="Poppins Medium" charset="0"/>
                <a:ea typeface="Poppins Medium" charset="0"/>
                <a:cs typeface="Poppins Medium" charset="0"/>
                <a:sym typeface="Poppins Medium" charset="0"/>
              </a:rPr>
              <a:t>ära</a:t>
            </a:r>
            <a:r>
              <a:rPr lang="fi-FI" altLang="en-US" sz="5400" dirty="0">
                <a:solidFill>
                  <a:srgbClr val="270DB0"/>
                </a:solidFill>
                <a:latin typeface="Poppins Medium" charset="0"/>
                <a:ea typeface="Poppins Medium" charset="0"/>
                <a:cs typeface="Poppins Medium" charset="0"/>
                <a:sym typeface="Poppins Medium" charset="0"/>
              </a:rPr>
              <a:t>.</a:t>
            </a:r>
            <a:endParaRPr lang="et-EE" altLang="en-US" sz="54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3" name="Pil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72" y="2002461"/>
            <a:ext cx="15409712" cy="11557284"/>
          </a:xfrm>
          <a:prstGeom prst="rect">
            <a:avLst/>
          </a:prstGeom>
        </p:spPr>
      </p:pic>
    </p:spTree>
    <p:extLst>
      <p:ext uri="{BB962C8B-B14F-4D97-AF65-F5344CB8AC3E}">
        <p14:creationId xmlns:p14="http://schemas.microsoft.com/office/powerpoint/2010/main" val="6621501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Mured ja vajadused</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Paljudel </a:t>
            </a:r>
            <a:r>
              <a:rPr lang="et-EE" altLang="en-US" sz="6000" b="0" dirty="0">
                <a:solidFill>
                  <a:schemeClr val="tx1"/>
                </a:solidFill>
                <a:latin typeface="Poppins Bold" charset="0"/>
                <a:ea typeface="Poppins Bold" charset="0"/>
                <a:cs typeface="Poppins Bold" charset="0"/>
                <a:sym typeface="Poppins Medium" charset="0"/>
              </a:rPr>
              <a:t>noorsootöötajatel puudub mobiilse </a:t>
            </a:r>
            <a:r>
              <a:rPr lang="et-EE" altLang="en-US" sz="6000" b="0" dirty="0" smtClean="0">
                <a:solidFill>
                  <a:schemeClr val="tx1"/>
                </a:solidFill>
                <a:latin typeface="Poppins Bold" charset="0"/>
                <a:ea typeface="Poppins Bold" charset="0"/>
                <a:cs typeface="Poppins Bold" charset="0"/>
                <a:sym typeface="Poppins Medium" charset="0"/>
              </a:rPr>
              <a:t>noorsootöö ettevalmistus </a:t>
            </a:r>
            <a:r>
              <a:rPr lang="et-EE" altLang="en-US" sz="6000" b="0" dirty="0">
                <a:solidFill>
                  <a:schemeClr val="tx1"/>
                </a:solidFill>
                <a:latin typeface="Poppins Bold" charset="0"/>
                <a:ea typeface="Poppins Bold" charset="0"/>
                <a:cs typeface="Poppins Bold" charset="0"/>
                <a:sym typeface="Poppins Medium" charset="0"/>
              </a:rPr>
              <a:t>ja kogemused.</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Oodatakse </a:t>
            </a:r>
            <a:r>
              <a:rPr lang="et-EE" altLang="en-US" sz="6000" b="0" dirty="0">
                <a:solidFill>
                  <a:schemeClr val="tx1"/>
                </a:solidFill>
                <a:latin typeface="Poppins Bold" charset="0"/>
                <a:ea typeface="Poppins Bold" charset="0"/>
                <a:cs typeface="Poppins Bold" charset="0"/>
                <a:sym typeface="Poppins Medium" charset="0"/>
              </a:rPr>
              <a:t>just eriolukorras täpsemaid </a:t>
            </a:r>
            <a:r>
              <a:rPr lang="et-EE" altLang="en-US" sz="6000" b="0" dirty="0" smtClean="0">
                <a:solidFill>
                  <a:schemeClr val="tx1"/>
                </a:solidFill>
                <a:latin typeface="Poppins Bold" charset="0"/>
                <a:ea typeface="Poppins Bold" charset="0"/>
                <a:cs typeface="Poppins Bold" charset="0"/>
                <a:sym typeface="Poppins Medium" charset="0"/>
              </a:rPr>
              <a:t>kokkuleppeid, konkreetsemat </a:t>
            </a:r>
            <a:r>
              <a:rPr lang="et-EE" altLang="en-US" sz="6000" b="0" dirty="0">
                <a:solidFill>
                  <a:schemeClr val="tx1"/>
                </a:solidFill>
                <a:latin typeface="Poppins Bold" charset="0"/>
                <a:ea typeface="Poppins Bold" charset="0"/>
                <a:cs typeface="Poppins Bold" charset="0"/>
                <a:sym typeface="Poppins Medium" charset="0"/>
              </a:rPr>
              <a:t>reguleerimist ja juhendamist.</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Ollakse </a:t>
            </a:r>
            <a:r>
              <a:rPr lang="et-EE" altLang="en-US" sz="6000" b="0" dirty="0">
                <a:solidFill>
                  <a:schemeClr val="tx1"/>
                </a:solidFill>
                <a:latin typeface="Poppins Bold" charset="0"/>
                <a:ea typeface="Poppins Bold" charset="0"/>
                <a:cs typeface="Poppins Bold" charset="0"/>
                <a:sym typeface="Poppins Medium" charset="0"/>
              </a:rPr>
              <a:t>mures noorsootöötaja kuvandi pärast nii </a:t>
            </a:r>
            <a:r>
              <a:rPr lang="et-EE" altLang="en-US" sz="6000" b="0" dirty="0" smtClean="0">
                <a:solidFill>
                  <a:schemeClr val="tx1"/>
                </a:solidFill>
                <a:latin typeface="Poppins Bold" charset="0"/>
                <a:ea typeface="Poppins Bold" charset="0"/>
                <a:cs typeface="Poppins Bold" charset="0"/>
                <a:sym typeface="Poppins Medium" charset="0"/>
              </a:rPr>
              <a:t>noorte kui </a:t>
            </a:r>
            <a:r>
              <a:rPr lang="et-EE" altLang="en-US" sz="6000" b="0" dirty="0">
                <a:solidFill>
                  <a:schemeClr val="tx1"/>
                </a:solidFill>
                <a:latin typeface="Poppins Bold" charset="0"/>
                <a:ea typeface="Poppins Bold" charset="0"/>
                <a:cs typeface="Poppins Bold" charset="0"/>
                <a:sym typeface="Poppins Medium" charset="0"/>
              </a:rPr>
              <a:t>kogukonna silmis.</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Noorsootöötajad </a:t>
            </a:r>
            <a:r>
              <a:rPr lang="et-EE" altLang="en-US" sz="6000" b="0" dirty="0">
                <a:solidFill>
                  <a:schemeClr val="tx1"/>
                </a:solidFill>
                <a:latin typeface="Poppins Bold" charset="0"/>
                <a:ea typeface="Poppins Bold" charset="0"/>
                <a:cs typeface="Poppins Bold" charset="0"/>
                <a:sym typeface="Poppins Medium" charset="0"/>
              </a:rPr>
              <a:t>on samuti mures, hirmul tuleviku </a:t>
            </a:r>
            <a:r>
              <a:rPr lang="et-EE" altLang="en-US" sz="6000" b="0" dirty="0" smtClean="0">
                <a:solidFill>
                  <a:schemeClr val="tx1"/>
                </a:solidFill>
                <a:latin typeface="Poppins Bold" charset="0"/>
                <a:ea typeface="Poppins Bold" charset="0"/>
                <a:cs typeface="Poppins Bold" charset="0"/>
                <a:sym typeface="Poppins Medium" charset="0"/>
              </a:rPr>
              <a:t>ees, väsinud </a:t>
            </a:r>
            <a:r>
              <a:rPr lang="et-EE" altLang="en-US" sz="6000" b="0" dirty="0">
                <a:solidFill>
                  <a:schemeClr val="tx1"/>
                </a:solidFill>
                <a:latin typeface="Poppins Bold" charset="0"/>
                <a:ea typeface="Poppins Bold" charset="0"/>
                <a:cs typeface="Poppins Bold" charset="0"/>
                <a:sym typeface="Poppins Medium" charset="0"/>
              </a:rPr>
              <a:t>ja vajavad tunnustust ja toetust.</a:t>
            </a: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54534525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dirty="0" smtClean="0">
              <a:solidFill>
                <a:srgbClr val="270DB0"/>
              </a:solidFill>
              <a:latin typeface="Poppins Medium" charset="0"/>
              <a:ea typeface="Poppins Medium" charset="0"/>
              <a:cs typeface="Poppins Medium" charset="0"/>
              <a:sym typeface="Poppins Medium" charset="0"/>
            </a:endParaRPr>
          </a:p>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Küll </a:t>
            </a:r>
            <a:r>
              <a:rPr lang="et-EE" altLang="en-US" sz="7500" dirty="0">
                <a:solidFill>
                  <a:srgbClr val="270DB0"/>
                </a:solidFill>
                <a:latin typeface="Poppins Medium" charset="0"/>
                <a:ea typeface="Poppins Medium" charset="0"/>
                <a:cs typeface="Poppins Medium" charset="0"/>
                <a:sym typeface="Poppins Medium" charset="0"/>
              </a:rPr>
              <a:t>nõu nõmmed künnab, aru maad </a:t>
            </a:r>
            <a:r>
              <a:rPr lang="et-EE" altLang="en-US" sz="7500" dirty="0" err="1" smtClean="0">
                <a:solidFill>
                  <a:srgbClr val="270DB0"/>
                </a:solidFill>
                <a:latin typeface="Poppins Medium" charset="0"/>
                <a:ea typeface="Poppins Medium" charset="0"/>
                <a:cs typeface="Poppins Medium" charset="0"/>
                <a:sym typeface="Poppins Medium" charset="0"/>
              </a:rPr>
              <a:t>äästab</a:t>
            </a:r>
            <a:r>
              <a:rPr lang="et-EE" altLang="en-US" sz="7500" dirty="0" smtClean="0">
                <a:solidFill>
                  <a:srgbClr val="270DB0"/>
                </a:solidFill>
                <a:latin typeface="Poppins Medium" charset="0"/>
                <a:ea typeface="Poppins Medium" charset="0"/>
                <a:cs typeface="Poppins Medium" charset="0"/>
                <a:sym typeface="Poppins Medium" charset="0"/>
              </a:rPr>
              <a:t>. </a:t>
            </a:r>
          </a:p>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Tänavanoorsootöö </a:t>
            </a:r>
            <a:r>
              <a:rPr lang="et-EE" altLang="en-US" sz="7500" dirty="0">
                <a:solidFill>
                  <a:srgbClr val="270DB0"/>
                </a:solidFill>
                <a:latin typeface="Poppins Medium" charset="0"/>
                <a:ea typeface="Poppins Medium" charset="0"/>
                <a:cs typeface="Poppins Medium" charset="0"/>
                <a:sym typeface="Poppins Medium" charset="0"/>
              </a:rPr>
              <a:t>SOS ABC </a:t>
            </a:r>
            <a:r>
              <a:rPr lang="et-EE" altLang="en-US" sz="7500" dirty="0" smtClean="0">
                <a:solidFill>
                  <a:srgbClr val="270DB0"/>
                </a:solidFill>
                <a:latin typeface="Poppins Medium" charset="0"/>
                <a:ea typeface="Poppins Medium" charset="0"/>
                <a:cs typeface="Poppins Medium" charset="0"/>
                <a:sym typeface="Poppins Medium" charset="0"/>
              </a:rPr>
              <a:t>koolitus</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Juhiseid jagas </a:t>
            </a:r>
            <a:r>
              <a:rPr lang="et-EE" altLang="en-US" sz="6000" b="0" dirty="0">
                <a:solidFill>
                  <a:schemeClr val="tx1"/>
                </a:solidFill>
                <a:latin typeface="Poppins Bold" charset="0"/>
                <a:ea typeface="Poppins Bold" charset="0"/>
                <a:cs typeface="Poppins Bold" charset="0"/>
                <a:sym typeface="Poppins Medium" charset="0"/>
              </a:rPr>
              <a:t>politsei </a:t>
            </a:r>
            <a:r>
              <a:rPr lang="et-EE" altLang="en-US" sz="6000" b="0" dirty="0" smtClean="0">
                <a:solidFill>
                  <a:schemeClr val="tx1"/>
                </a:solidFill>
                <a:latin typeface="Poppins Bold" charset="0"/>
                <a:ea typeface="Poppins Bold" charset="0"/>
                <a:cs typeface="Poppins Bold" charset="0"/>
                <a:sym typeface="Poppins Medium" charset="0"/>
              </a:rPr>
              <a:t>esindaja </a:t>
            </a:r>
            <a:r>
              <a:rPr lang="et-EE" altLang="en-US" sz="6000" b="0" dirty="0">
                <a:solidFill>
                  <a:schemeClr val="tx1"/>
                </a:solidFill>
                <a:latin typeface="Poppins Bold" charset="0"/>
                <a:ea typeface="Poppins Bold" charset="0"/>
                <a:cs typeface="Poppins Bold" charset="0"/>
                <a:sym typeface="Poppins Medium" charset="0"/>
              </a:rPr>
              <a:t>ja oma </a:t>
            </a:r>
            <a:r>
              <a:rPr lang="et-EE" altLang="en-US" sz="6000" b="0" dirty="0" smtClean="0">
                <a:solidFill>
                  <a:schemeClr val="tx1"/>
                </a:solidFill>
                <a:latin typeface="Poppins Bold" charset="0"/>
                <a:ea typeface="Poppins Bold" charset="0"/>
                <a:cs typeface="Poppins Bold" charset="0"/>
                <a:sym typeface="Poppins Medium" charset="0"/>
              </a:rPr>
              <a:t>pikaaegseid kogemusi </a:t>
            </a:r>
            <a:r>
              <a:rPr lang="et-EE" altLang="en-US" sz="6000" b="0" dirty="0">
                <a:solidFill>
                  <a:schemeClr val="tx1"/>
                </a:solidFill>
                <a:latin typeface="Poppins Bold" charset="0"/>
                <a:ea typeface="Poppins Bold" charset="0"/>
                <a:cs typeface="Poppins Bold" charset="0"/>
                <a:sym typeface="Poppins Medium" charset="0"/>
              </a:rPr>
              <a:t>Tallinna MONO tiimi juht.</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Osalemas eeskätt, </a:t>
            </a:r>
            <a:r>
              <a:rPr lang="et-EE" altLang="en-US" sz="6000" b="0" dirty="0">
                <a:solidFill>
                  <a:schemeClr val="tx1"/>
                </a:solidFill>
                <a:latin typeface="Poppins Bold" charset="0"/>
                <a:ea typeface="Poppins Bold" charset="0"/>
                <a:cs typeface="Poppins Bold" charset="0"/>
                <a:sym typeface="Poppins Medium" charset="0"/>
              </a:rPr>
              <a:t>kes </a:t>
            </a:r>
            <a:r>
              <a:rPr lang="et-EE" altLang="en-US" sz="6000" b="0" dirty="0" smtClean="0">
                <a:solidFill>
                  <a:schemeClr val="tx1"/>
                </a:solidFill>
                <a:latin typeface="Poppins Bold" charset="0"/>
                <a:ea typeface="Poppins Bold" charset="0"/>
                <a:cs typeface="Poppins Bold" charset="0"/>
                <a:sym typeface="Poppins Medium" charset="0"/>
              </a:rPr>
              <a:t>eriolukorras tänavanoorsootööd </a:t>
            </a:r>
            <a:r>
              <a:rPr lang="et-EE" altLang="en-US" sz="6000" b="0" dirty="0">
                <a:solidFill>
                  <a:schemeClr val="tx1"/>
                </a:solidFill>
                <a:latin typeface="Poppins Bold" charset="0"/>
                <a:ea typeface="Poppins Bold" charset="0"/>
                <a:cs typeface="Poppins Bold" charset="0"/>
                <a:sym typeface="Poppins Medium" charset="0"/>
              </a:rPr>
              <a:t>teostamas, kuid puuduvad </a:t>
            </a:r>
            <a:r>
              <a:rPr lang="et-EE" altLang="en-US" sz="6000" b="0" dirty="0" smtClean="0">
                <a:solidFill>
                  <a:schemeClr val="tx1"/>
                </a:solidFill>
                <a:latin typeface="Poppins Bold" charset="0"/>
                <a:ea typeface="Poppins Bold" charset="0"/>
                <a:cs typeface="Poppins Bold" charset="0"/>
                <a:sym typeface="Poppins Medium" charset="0"/>
              </a:rPr>
              <a:t>selleks kogemused </a:t>
            </a:r>
            <a:r>
              <a:rPr lang="et-EE" altLang="en-US" sz="6000" b="0" dirty="0">
                <a:solidFill>
                  <a:schemeClr val="tx1"/>
                </a:solidFill>
                <a:latin typeface="Poppins Bold" charset="0"/>
                <a:ea typeface="Poppins Bold" charset="0"/>
                <a:cs typeface="Poppins Bold" charset="0"/>
                <a:sym typeface="Poppins Medium" charset="0"/>
              </a:rPr>
              <a:t>ja oskused.</a:t>
            </a: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0986403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fade">
                                      <p:cBhvr>
                                        <p:cTn id="7" dur="500"/>
                                        <p:tgtEl>
                                          <p:spTgt spid="51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xEl>
                                              <p:pRg st="4" end="4"/>
                                            </p:txEl>
                                          </p:spTgt>
                                        </p:tgtEl>
                                        <p:attrNameLst>
                                          <p:attrName>style.visibility</p:attrName>
                                        </p:attrNameLst>
                                      </p:cBhvr>
                                      <p:to>
                                        <p:strVal val="visible"/>
                                      </p:to>
                                    </p:set>
                                    <p:animEffect transition="in" filter="fade">
                                      <p:cBhvr>
                                        <p:cTn id="12" dur="500"/>
                                        <p:tgtEl>
                                          <p:spTgt spid="512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xEl>
                                              <p:pRg st="5" end="5"/>
                                            </p:txEl>
                                          </p:spTgt>
                                        </p:tgtEl>
                                        <p:attrNameLst>
                                          <p:attrName>style.visibility</p:attrName>
                                        </p:attrNameLst>
                                      </p:cBhvr>
                                      <p:to>
                                        <p:strVal val="visible"/>
                                      </p:to>
                                    </p:set>
                                    <p:animEffect transition="in" filter="fade">
                                      <p:cBhvr>
                                        <p:cTn id="17" dur="500"/>
                                        <p:tgtEl>
                                          <p:spTgt spid="5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Lisaks veel olukorra kaardistamine:  </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Avatud noorsootöö..</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Huvikoolid…</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a:t>
            </a:r>
            <a:endParaRPr lang="et-EE" altLang="en-US" sz="6000" b="0" dirty="0">
              <a:solidFill>
                <a:schemeClr val="tx1"/>
              </a:solidFill>
              <a:latin typeface="Poppins Bold" charset="0"/>
              <a:ea typeface="Poppins Bold" charset="0"/>
              <a:cs typeface="Poppins Bold" charset="0"/>
              <a:sym typeface="Poppins Medium" charset="0"/>
            </a:endParaRPr>
          </a:p>
          <a:p>
            <a:pPr marL="857250" indent="-857250" eaLnBrk="1">
              <a:spcBef>
                <a:spcPts val="1800"/>
              </a:spcBef>
              <a:spcAft>
                <a:spcPts val="1800"/>
              </a:spcAft>
              <a:buFont typeface="Arial" panose="020B0604020202020204" pitchFamily="34" charset="0"/>
              <a:buChar char="•"/>
              <a:defRPr/>
            </a:pP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8224064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
            </a:r>
            <a:br>
              <a:rPr lang="et-EE" altLang="en-US" sz="7500" dirty="0" smtClean="0">
                <a:solidFill>
                  <a:srgbClr val="270DB0"/>
                </a:solidFill>
                <a:latin typeface="Poppins Medium" charset="0"/>
                <a:ea typeface="Poppins Medium" charset="0"/>
                <a:cs typeface="Poppins Medium" charset="0"/>
                <a:sym typeface="Poppins Medium" charset="0"/>
              </a:rPr>
            </a:br>
            <a:r>
              <a:rPr lang="et-EE" altLang="en-US" sz="7500" dirty="0" smtClean="0">
                <a:solidFill>
                  <a:srgbClr val="270DB0"/>
                </a:solidFill>
                <a:latin typeface="Poppins Medium" charset="0"/>
                <a:ea typeface="Poppins Medium" charset="0"/>
                <a:cs typeface="Poppins Medium" charset="0"/>
                <a:sym typeface="Poppins Medium" charset="0"/>
              </a:rPr>
              <a:t>HUVIHARIDUSE- JA TEGEVUSE TÄIENDAV TOETUS</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Eesmärgipäraselt ja seaduse alusel</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Algset kava võib ümber teha </a:t>
            </a:r>
          </a:p>
          <a:p>
            <a:pPr marL="857250" indent="-857250" eaLnBrk="1">
              <a:spcBef>
                <a:spcPts val="1800"/>
              </a:spcBef>
              <a:spcAft>
                <a:spcPts val="18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R</a:t>
            </a:r>
            <a:r>
              <a:rPr lang="et-EE" altLang="en-US" sz="6000" b="0" dirty="0" smtClean="0">
                <a:solidFill>
                  <a:srgbClr val="39D8B2"/>
                </a:solidFill>
                <a:latin typeface="Poppins Medium" charset="0"/>
                <a:ea typeface="Poppins Medium" charset="0"/>
                <a:cs typeface="Poppins Medium" charset="0"/>
                <a:sym typeface="Poppins Medium" charset="0"/>
              </a:rPr>
              <a:t>iigile pole vaja esitada (aga võib) </a:t>
            </a:r>
            <a:r>
              <a:rPr lang="et-EE" altLang="en-US" sz="6000" b="0" dirty="0" smtClean="0">
                <a:solidFill>
                  <a:srgbClr val="39D8B2"/>
                </a:solidFill>
                <a:latin typeface="Poppins Medium" charset="0"/>
                <a:ea typeface="Poppins Medium" charset="0"/>
                <a:cs typeface="Poppins Medium" charset="0"/>
                <a:sym typeface="Wingdings" panose="05000000000000000000" pitchFamily="2" charset="2"/>
              </a:rPr>
              <a:t> tulemused</a:t>
            </a:r>
            <a:endParaRPr lang="et-EE" altLang="en-US" sz="6000" b="0" dirty="0" smtClean="0">
              <a:solidFill>
                <a:srgbClr val="39D8B2"/>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Enda omavalitsuses menetlus – volikogu/valitsus</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Kaasata noori</a:t>
            </a:r>
            <a:endParaRPr lang="et-EE" altLang="en-US" sz="6000" b="0" dirty="0">
              <a:solidFill>
                <a:srgbClr val="39D8B2"/>
              </a:solidFill>
              <a:latin typeface="Poppins Medium" charset="0"/>
              <a:ea typeface="Poppins Medium" charset="0"/>
              <a:cs typeface="Poppins Medium" charset="0"/>
              <a:sym typeface="Poppins Medium" charset="0"/>
            </a:endParaRPr>
          </a:p>
        </p:txBody>
      </p:sp>
      <p:pic>
        <p:nvPicPr>
          <p:cNvPr id="5" name="Pil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23874190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b="0" dirty="0" smtClean="0">
              <a:solidFill>
                <a:srgbClr val="270DB0"/>
              </a:solidFill>
              <a:latin typeface="Poppins Medium" charset="0"/>
              <a:ea typeface="Poppins Medium" charset="0"/>
              <a:cs typeface="Poppins Medium" charset="0"/>
              <a:sym typeface="Poppins Medium" charset="0"/>
            </a:endParaRPr>
          </a:p>
          <a:p>
            <a:pPr eaLnBrk="1">
              <a:defRPr/>
            </a:pPr>
            <a:r>
              <a:rPr lang="et-EE" altLang="en-US" sz="7500" dirty="0" err="1">
                <a:solidFill>
                  <a:srgbClr val="270DB0"/>
                </a:solidFill>
                <a:latin typeface="Poppins Medium" charset="0"/>
                <a:ea typeface="Poppins Medium" charset="0"/>
                <a:cs typeface="Poppins Medium" charset="0"/>
                <a:sym typeface="Poppins Medium" charset="0"/>
              </a:rPr>
              <a:t>Noortevaldkonnast</a:t>
            </a:r>
            <a:r>
              <a:rPr lang="et-EE" altLang="en-US" sz="7500" dirty="0">
                <a:solidFill>
                  <a:srgbClr val="270DB0"/>
                </a:solidFill>
                <a:latin typeface="Poppins Medium" charset="0"/>
                <a:ea typeface="Poppins Medium" charset="0"/>
                <a:cs typeface="Poppins Medium" charset="0"/>
                <a:sym typeface="Poppins Medium" charset="0"/>
              </a:rPr>
              <a:t> </a:t>
            </a:r>
            <a:r>
              <a:rPr lang="et-EE" altLang="en-US" sz="7500" dirty="0" smtClean="0">
                <a:solidFill>
                  <a:srgbClr val="270DB0"/>
                </a:solidFill>
                <a:latin typeface="Poppins Medium" charset="0"/>
                <a:ea typeface="Poppins Medium" charset="0"/>
                <a:cs typeface="Poppins Medium" charset="0"/>
                <a:sym typeface="Poppins Medium" charset="0"/>
              </a:rPr>
              <a:t>eriolukorras: </a:t>
            </a:r>
            <a:br>
              <a:rPr lang="et-EE" altLang="en-US" sz="7500" dirty="0" smtClean="0">
                <a:solidFill>
                  <a:srgbClr val="270DB0"/>
                </a:solidFill>
                <a:latin typeface="Poppins Medium" charset="0"/>
                <a:ea typeface="Poppins Medium" charset="0"/>
                <a:cs typeface="Poppins Medium" charset="0"/>
                <a:sym typeface="Poppins Medium" charset="0"/>
              </a:rPr>
            </a:br>
            <a:r>
              <a:rPr lang="et-EE" altLang="en-US" sz="7500" dirty="0" smtClean="0">
                <a:solidFill>
                  <a:srgbClr val="270DB0"/>
                </a:solidFill>
                <a:latin typeface="Poppins Medium" charset="0"/>
                <a:ea typeface="Poppins Medium" charset="0"/>
                <a:cs typeface="Poppins Medium" charset="0"/>
                <a:sym typeface="Poppins Medium" charset="0"/>
              </a:rPr>
              <a:t>AVATUD NOORSOOTÖÖ</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Avatud noorsootöö toetamise meede tuleb</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Teavitame </a:t>
            </a:r>
            <a:r>
              <a:rPr lang="et-EE" altLang="en-US" sz="6000" b="0" dirty="0">
                <a:solidFill>
                  <a:srgbClr val="39D8B2"/>
                </a:solidFill>
                <a:latin typeface="Poppins Medium" charset="0"/>
                <a:ea typeface="Poppins Medium" charset="0"/>
                <a:cs typeface="Poppins Medium" charset="0"/>
                <a:sym typeface="Poppins Medium" charset="0"/>
              </a:rPr>
              <a:t>esimesel võimalusel nii </a:t>
            </a:r>
            <a:r>
              <a:rPr lang="et-EE" altLang="en-US" sz="6000" b="0" dirty="0" err="1" smtClean="0">
                <a:solidFill>
                  <a:srgbClr val="39D8B2"/>
                </a:solidFill>
                <a:latin typeface="Poppins Medium" charset="0"/>
                <a:ea typeface="Poppins Medium" charset="0"/>
                <a:cs typeface="Poppins Medium" charset="0"/>
                <a:sym typeface="Poppins Medium" charset="0"/>
              </a:rPr>
              <a:t>KOV-e</a:t>
            </a:r>
            <a:r>
              <a:rPr lang="et-EE" altLang="en-US" sz="6000" b="0" dirty="0" smtClean="0">
                <a:solidFill>
                  <a:srgbClr val="39D8B2"/>
                </a:solidFill>
                <a:latin typeface="Poppins Medium" charset="0"/>
                <a:ea typeface="Poppins Medium" charset="0"/>
                <a:cs typeface="Poppins Medium" charset="0"/>
                <a:sym typeface="Poppins Medium" charset="0"/>
              </a:rPr>
              <a:t>, esindusühinguid, taotlejaid, </a:t>
            </a:r>
            <a:r>
              <a:rPr lang="et-EE" altLang="en-US" sz="6000" dirty="0">
                <a:solidFill>
                  <a:srgbClr val="39D8B2"/>
                </a:solidFill>
                <a:latin typeface="Poppins Medium" charset="0"/>
                <a:ea typeface="Poppins Medium" charset="0"/>
                <a:cs typeface="Poppins Medium" charset="0"/>
                <a:sym typeface="Poppins Medium" charset="0"/>
              </a:rPr>
              <a:t>kui </a:t>
            </a:r>
            <a:r>
              <a:rPr lang="et-EE" altLang="en-US" sz="6000" dirty="0" smtClean="0">
                <a:solidFill>
                  <a:srgbClr val="39D8B2"/>
                </a:solidFill>
                <a:latin typeface="Poppins Medium" charset="0"/>
                <a:ea typeface="Poppins Medium" charset="0"/>
                <a:cs typeface="Poppins Medium" charset="0"/>
                <a:sym typeface="Poppins Medium" charset="0"/>
              </a:rPr>
              <a:t>on infot</a:t>
            </a:r>
            <a:endParaRPr lang="et-EE" altLang="en-US" sz="6000" b="0" dirty="0">
              <a:solidFill>
                <a:srgbClr val="39D8B2"/>
              </a:solidFill>
              <a:latin typeface="Poppins Medium" charset="0"/>
              <a:ea typeface="Poppins Medium" charset="0"/>
              <a:cs typeface="Poppins Medium" charset="0"/>
              <a:sym typeface="Poppins Medium" charset="0"/>
            </a:endParaRPr>
          </a:p>
        </p:txBody>
      </p:sp>
      <p:pic>
        <p:nvPicPr>
          <p:cNvPr id="5" name="Pil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02012950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b="0" dirty="0" smtClean="0">
              <a:solidFill>
                <a:srgbClr val="270DB0"/>
              </a:solidFill>
              <a:latin typeface="Poppins Medium" charset="0"/>
              <a:ea typeface="Poppins Medium" charset="0"/>
              <a:cs typeface="Poppins Medium" charset="0"/>
              <a:sym typeface="Poppins Medium" charset="0"/>
            </a:endParaRPr>
          </a:p>
          <a:p>
            <a:pPr eaLnBrk="1">
              <a:defRPr/>
            </a:pPr>
            <a:r>
              <a:rPr lang="et-EE" altLang="en-US" sz="7500" dirty="0" err="1">
                <a:solidFill>
                  <a:srgbClr val="270DB0"/>
                </a:solidFill>
                <a:latin typeface="Poppins Medium" charset="0"/>
                <a:ea typeface="Poppins Medium" charset="0"/>
                <a:cs typeface="Poppins Medium" charset="0"/>
                <a:sym typeface="Poppins Medium" charset="0"/>
              </a:rPr>
              <a:t>Noortevaldkonnast</a:t>
            </a:r>
            <a:r>
              <a:rPr lang="et-EE" altLang="en-US" sz="7500" dirty="0">
                <a:solidFill>
                  <a:srgbClr val="270DB0"/>
                </a:solidFill>
                <a:latin typeface="Poppins Medium" charset="0"/>
                <a:ea typeface="Poppins Medium" charset="0"/>
                <a:cs typeface="Poppins Medium" charset="0"/>
                <a:sym typeface="Poppins Medium" charset="0"/>
              </a:rPr>
              <a:t> </a:t>
            </a:r>
            <a:r>
              <a:rPr lang="et-EE" altLang="en-US" sz="7500" dirty="0" smtClean="0">
                <a:solidFill>
                  <a:srgbClr val="270DB0"/>
                </a:solidFill>
                <a:latin typeface="Poppins Medium" charset="0"/>
                <a:ea typeface="Poppins Medium" charset="0"/>
                <a:cs typeface="Poppins Medium" charset="0"/>
                <a:sym typeface="Poppins Medium" charset="0"/>
              </a:rPr>
              <a:t>eriolukorras: </a:t>
            </a:r>
            <a:br>
              <a:rPr lang="et-EE" altLang="en-US" sz="7500" dirty="0" smtClean="0">
                <a:solidFill>
                  <a:srgbClr val="270DB0"/>
                </a:solidFill>
                <a:latin typeface="Poppins Medium" charset="0"/>
                <a:ea typeface="Poppins Medium" charset="0"/>
                <a:cs typeface="Poppins Medium" charset="0"/>
                <a:sym typeface="Poppins Medium" charset="0"/>
              </a:rPr>
            </a:br>
            <a:r>
              <a:rPr lang="et-EE" altLang="en-US" sz="7500" dirty="0" smtClean="0">
                <a:solidFill>
                  <a:srgbClr val="270DB0"/>
                </a:solidFill>
                <a:latin typeface="Poppins Medium" charset="0"/>
                <a:ea typeface="Poppins Medium" charset="0"/>
                <a:cs typeface="Poppins Medium" charset="0"/>
                <a:sym typeface="Poppins Medium" charset="0"/>
              </a:rPr>
              <a:t>VARAAIT</a:t>
            </a:r>
          </a:p>
          <a:p>
            <a:pPr eaLnBrk="1">
              <a:defRPr/>
            </a:pPr>
            <a:r>
              <a:rPr lang="et-EE" altLang="en-US" sz="2000" b="0" dirty="0" smtClean="0">
                <a:solidFill>
                  <a:srgbClr val="270DB0"/>
                </a:solidFill>
                <a:latin typeface="Poppins Medium" charset="0"/>
                <a:ea typeface="Poppins Medium" charset="0"/>
                <a:cs typeface="Poppins Medium" charset="0"/>
                <a:sym typeface="Poppins Medium" charset="0"/>
              </a:rPr>
              <a:t> </a:t>
            </a:r>
            <a:endParaRPr lang="en-US" altLang="en-US" sz="20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Oleme uurinud huvikoolide vajadusi ja tegevusplaane</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Eriolukorra </a:t>
            </a:r>
            <a:r>
              <a:rPr lang="et-EE" altLang="en-US" sz="6000" b="0" dirty="0">
                <a:solidFill>
                  <a:srgbClr val="39D8B2"/>
                </a:solidFill>
                <a:latin typeface="Poppins Medium" charset="0"/>
                <a:ea typeface="Poppins Medium" charset="0"/>
                <a:cs typeface="Poppins Medium" charset="0"/>
                <a:sym typeface="Poppins Medium" charset="0"/>
              </a:rPr>
              <a:t>ajal vähenenud Hasartmängumaksu laekumine on tinginud vajaduse ka Varaait konkurssi meede täiendavalt läbi mõelda</a:t>
            </a:r>
            <a:endParaRPr lang="et-EE" altLang="en-US" sz="6000" b="0" dirty="0" smtClean="0">
              <a:solidFill>
                <a:srgbClr val="39D8B2"/>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Teavitame esimesel võimalusel nii </a:t>
            </a:r>
            <a:r>
              <a:rPr lang="et-EE" altLang="en-US" sz="6000" b="0" dirty="0" err="1" smtClean="0">
                <a:solidFill>
                  <a:srgbClr val="39D8B2"/>
                </a:solidFill>
                <a:latin typeface="Poppins Medium" charset="0"/>
                <a:ea typeface="Poppins Medium" charset="0"/>
                <a:cs typeface="Poppins Medium" charset="0"/>
                <a:sym typeface="Poppins Medium" charset="0"/>
              </a:rPr>
              <a:t>KOV-e</a:t>
            </a:r>
            <a:r>
              <a:rPr lang="et-EE" altLang="en-US" sz="6000" b="0" dirty="0" smtClean="0">
                <a:solidFill>
                  <a:srgbClr val="39D8B2"/>
                </a:solidFill>
                <a:latin typeface="Poppins Medium" charset="0"/>
                <a:ea typeface="Poppins Medium" charset="0"/>
                <a:cs typeface="Poppins Medium" charset="0"/>
                <a:sym typeface="Poppins Medium" charset="0"/>
              </a:rPr>
              <a:t>, esindusühinguid, huvikoole, </a:t>
            </a:r>
            <a:r>
              <a:rPr lang="et-EE" altLang="en-US" sz="6000" dirty="0" smtClean="0">
                <a:solidFill>
                  <a:srgbClr val="39D8B2"/>
                </a:solidFill>
                <a:latin typeface="Poppins Medium" charset="0"/>
                <a:ea typeface="Poppins Medium" charset="0"/>
                <a:cs typeface="Poppins Medium" charset="0"/>
                <a:sym typeface="Poppins Medium" charset="0"/>
              </a:rPr>
              <a:t>kui </a:t>
            </a:r>
            <a:r>
              <a:rPr lang="et-EE" altLang="en-US" sz="6000" dirty="0">
                <a:solidFill>
                  <a:srgbClr val="39D8B2"/>
                </a:solidFill>
                <a:latin typeface="Poppins Medium" charset="0"/>
                <a:ea typeface="Poppins Medium" charset="0"/>
                <a:cs typeface="Poppins Medium" charset="0"/>
                <a:sym typeface="Poppins Medium" charset="0"/>
              </a:rPr>
              <a:t>on infot</a:t>
            </a:r>
            <a:endParaRPr lang="et-EE" altLang="en-US" sz="6000" b="0" dirty="0">
              <a:solidFill>
                <a:srgbClr val="39D8B2"/>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endParaRPr lang="et-EE" altLang="en-US" sz="6000" b="0" dirty="0">
              <a:solidFill>
                <a:srgbClr val="39D8B2"/>
              </a:solidFill>
              <a:latin typeface="Poppins Medium" charset="0"/>
              <a:ea typeface="Poppins Medium" charset="0"/>
              <a:cs typeface="Poppins Medium" charset="0"/>
              <a:sym typeface="Poppins Medium" charset="0"/>
            </a:endParaRPr>
          </a:p>
        </p:txBody>
      </p:sp>
      <p:pic>
        <p:nvPicPr>
          <p:cNvPr id="5" name="Pil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16429476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b="0" dirty="0" smtClean="0">
              <a:solidFill>
                <a:srgbClr val="270DB0"/>
              </a:solidFill>
              <a:latin typeface="Poppins Medium" charset="0"/>
              <a:ea typeface="Poppins Medium" charset="0"/>
              <a:cs typeface="Poppins Medium" charset="0"/>
              <a:sym typeface="Poppins Medium" charset="0"/>
            </a:endParaRPr>
          </a:p>
          <a:p>
            <a:pPr eaLnBrk="1">
              <a:defRPr/>
            </a:pPr>
            <a:r>
              <a:rPr lang="et-EE" altLang="en-US" sz="7500" dirty="0" err="1">
                <a:solidFill>
                  <a:srgbClr val="270DB0"/>
                </a:solidFill>
                <a:latin typeface="Poppins Medium" charset="0"/>
                <a:ea typeface="Poppins Medium" charset="0"/>
                <a:cs typeface="Poppins Medium" charset="0"/>
                <a:sym typeface="Poppins Medium" charset="0"/>
              </a:rPr>
              <a:t>Noortevaldkonnast</a:t>
            </a:r>
            <a:r>
              <a:rPr lang="et-EE" altLang="en-US" sz="7500" dirty="0">
                <a:solidFill>
                  <a:srgbClr val="270DB0"/>
                </a:solidFill>
                <a:latin typeface="Poppins Medium" charset="0"/>
                <a:ea typeface="Poppins Medium" charset="0"/>
                <a:cs typeface="Poppins Medium" charset="0"/>
                <a:sym typeface="Poppins Medium" charset="0"/>
              </a:rPr>
              <a:t> </a:t>
            </a:r>
            <a:r>
              <a:rPr lang="et-EE" altLang="en-US" sz="7500" dirty="0" smtClean="0">
                <a:solidFill>
                  <a:srgbClr val="270DB0"/>
                </a:solidFill>
                <a:latin typeface="Poppins Medium" charset="0"/>
                <a:ea typeface="Poppins Medium" charset="0"/>
                <a:cs typeface="Poppins Medium" charset="0"/>
                <a:sym typeface="Poppins Medium" charset="0"/>
              </a:rPr>
              <a:t>eriolukorras: MALEVAD</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eaLnBrk="1">
              <a:defRPr/>
            </a:pPr>
            <a:endParaRPr lang="et-EE" altLang="en-US" sz="8800" b="0" dirty="0">
              <a:solidFill>
                <a:srgbClr val="270DB0"/>
              </a:solidFill>
              <a:latin typeface="Poppins Medium" charset="0"/>
              <a:ea typeface="Poppins Medium" charset="0"/>
              <a:cs typeface="Poppins Medium" charset="0"/>
              <a:sym typeface="Poppins Medium" charset="0"/>
            </a:endParaRPr>
          </a:p>
          <a:p>
            <a:pPr eaLnBrk="1">
              <a:defRPr/>
            </a:pPr>
            <a:endParaRPr lang="et-EE" altLang="en-US" sz="6600" b="0" dirty="0">
              <a:solidFill>
                <a:srgbClr val="270DB0"/>
              </a:solidFill>
              <a:latin typeface="Poppins Medium" charset="0"/>
              <a:ea typeface="Poppins Medium" charset="0"/>
              <a:cs typeface="Poppins Medium" charset="0"/>
              <a:sym typeface="Poppins Medium" charset="0"/>
            </a:endParaRPr>
          </a:p>
          <a:p>
            <a:pPr>
              <a:spcBef>
                <a:spcPts val="900"/>
              </a:spcBef>
              <a:spcAft>
                <a:spcPts val="900"/>
              </a:spcAft>
              <a:defRPr/>
            </a:pPr>
            <a:r>
              <a:rPr lang="et-EE" sz="4000" b="0" u="sng" dirty="0" smtClean="0">
                <a:hlinkClick r:id="rId4"/>
              </a:rPr>
              <a:t>Kinnitamata</a:t>
            </a:r>
            <a:r>
              <a:rPr lang="et-EE" sz="4000" dirty="0" smtClean="0">
                <a:hlinkClick r:id="rId4"/>
              </a:rPr>
              <a:t> </a:t>
            </a:r>
            <a:r>
              <a:rPr lang="et-EE" sz="4000" dirty="0">
                <a:hlinkClick r:id="rId4"/>
              </a:rPr>
              <a:t>COVID-19 levikust põhjustatud olukorrast väljumise strateegia</a:t>
            </a:r>
            <a:endParaRPr lang="et-EE" altLang="en-US" sz="4000" b="0" dirty="0">
              <a:solidFill>
                <a:srgbClr val="39D8B2"/>
              </a:solidFill>
              <a:latin typeface="Poppins Medium" charset="0"/>
              <a:ea typeface="Poppins Medium" charset="0"/>
              <a:cs typeface="Poppins Medium" charset="0"/>
              <a:sym typeface="Poppins Medium" charset="0"/>
            </a:endParaRPr>
          </a:p>
          <a:p>
            <a:pPr marL="285750" indent="-285750">
              <a:spcBef>
                <a:spcPts val="900"/>
              </a:spcBef>
              <a:spcAft>
                <a:spcPts val="9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Taotlusvoor on hetkel avatud kuni 30. aprill 2020. </a:t>
            </a:r>
          </a:p>
          <a:p>
            <a:pPr marL="285750" indent="-285750">
              <a:spcBef>
                <a:spcPts val="900"/>
              </a:spcBef>
              <a:spcAft>
                <a:spcPts val="9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Vajadusel saab vahetuste kuupäevi ning rühmade suurust muuta ka peale taotluse esitamist</a:t>
            </a:r>
          </a:p>
          <a:p>
            <a:pPr marL="285750" indent="-285750">
              <a:spcBef>
                <a:spcPts val="900"/>
              </a:spcBef>
              <a:spcAft>
                <a:spcPts val="9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Lisainfo taotlemise kohta: </a:t>
            </a:r>
            <a:r>
              <a:rPr lang="et-EE" sz="5400" dirty="0">
                <a:hlinkClick r:id="rId5"/>
              </a:rPr>
              <a:t>https://entk.ee/toetused/koondprojekt-noortemalevad</a:t>
            </a:r>
            <a:r>
              <a:rPr lang="et-EE" sz="5400" dirty="0" smtClean="0">
                <a:hlinkClick r:id="rId5"/>
              </a:rPr>
              <a:t>/</a:t>
            </a:r>
            <a:endParaRPr lang="et-EE" sz="5400" dirty="0"/>
          </a:p>
        </p:txBody>
      </p:sp>
      <p:pic>
        <p:nvPicPr>
          <p:cNvPr id="2" name="Pilt 1"/>
          <p:cNvPicPr>
            <a:picLocks noChangeAspect="1"/>
          </p:cNvPicPr>
          <p:nvPr/>
        </p:nvPicPr>
        <p:blipFill>
          <a:blip r:embed="rId6"/>
          <a:stretch>
            <a:fillRect/>
          </a:stretch>
        </p:blipFill>
        <p:spPr>
          <a:xfrm>
            <a:off x="742949" y="3619500"/>
            <a:ext cx="17065675" cy="2789465"/>
          </a:xfrm>
          <a:prstGeom prst="rect">
            <a:avLst/>
          </a:prstGeom>
        </p:spPr>
      </p:pic>
    </p:spTree>
    <p:extLst>
      <p:ext uri="{BB962C8B-B14F-4D97-AF65-F5344CB8AC3E}">
        <p14:creationId xmlns:p14="http://schemas.microsoft.com/office/powerpoint/2010/main" val="137254481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endParaRPr lang="et-EE" altLang="en-US" sz="7500" b="0" dirty="0" smtClean="0">
              <a:solidFill>
                <a:srgbClr val="270DB0"/>
              </a:solidFill>
              <a:latin typeface="Poppins Medium" charset="0"/>
              <a:ea typeface="Poppins Medium" charset="0"/>
              <a:cs typeface="Poppins Medium" charset="0"/>
              <a:sym typeface="Poppins Medium" charset="0"/>
            </a:endParaRPr>
          </a:p>
          <a:p>
            <a:pPr eaLnBrk="1">
              <a:defRPr/>
            </a:pPr>
            <a:r>
              <a:rPr lang="et-EE" altLang="en-US" sz="7500" dirty="0" err="1">
                <a:solidFill>
                  <a:srgbClr val="270DB0"/>
                </a:solidFill>
                <a:latin typeface="Poppins Medium" charset="0"/>
                <a:ea typeface="Poppins Medium" charset="0"/>
                <a:cs typeface="Poppins Medium" charset="0"/>
                <a:sym typeface="Poppins Medium" charset="0"/>
              </a:rPr>
              <a:t>Noortevaldkonnast</a:t>
            </a:r>
            <a:r>
              <a:rPr lang="et-EE" altLang="en-US" sz="7500" dirty="0">
                <a:solidFill>
                  <a:srgbClr val="270DB0"/>
                </a:solidFill>
                <a:latin typeface="Poppins Medium" charset="0"/>
                <a:ea typeface="Poppins Medium" charset="0"/>
                <a:cs typeface="Poppins Medium" charset="0"/>
                <a:sym typeface="Poppins Medium" charset="0"/>
              </a:rPr>
              <a:t> </a:t>
            </a:r>
            <a:r>
              <a:rPr lang="et-EE" altLang="en-US" sz="7500" dirty="0" smtClean="0">
                <a:solidFill>
                  <a:srgbClr val="270DB0"/>
                </a:solidFill>
                <a:latin typeface="Poppins Medium" charset="0"/>
                <a:ea typeface="Poppins Medium" charset="0"/>
                <a:cs typeface="Poppins Medium" charset="0"/>
                <a:sym typeface="Poppins Medium" charset="0"/>
              </a:rPr>
              <a:t>eriolukorras: LAAGRID</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Eriolukorra lõppemisaeg ei ole veel selge ja tuleb olla valmis selleks, et otsustatakse laagrisuve toimumine ja seetõttu on </a:t>
            </a:r>
            <a:r>
              <a:rPr lang="et-EE" altLang="en-US" sz="6000" dirty="0">
                <a:solidFill>
                  <a:srgbClr val="39D8B2"/>
                </a:solidFill>
                <a:latin typeface="Poppins Medium" charset="0"/>
                <a:ea typeface="Poppins Medium" charset="0"/>
                <a:cs typeface="Poppins Medium" charset="0"/>
                <a:sym typeface="Poppins Medium" charset="0"/>
              </a:rPr>
              <a:t>lubade väljastamine endiselt vajalik</a:t>
            </a:r>
          </a:p>
          <a:p>
            <a:pPr marL="857250" indent="-857250" eaLnBrk="1">
              <a:spcBef>
                <a:spcPts val="1800"/>
              </a:spcBef>
              <a:spcAft>
                <a:spcPts val="18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Projektlaagrite tegevuslubade väljastamine peaks toimuma </a:t>
            </a:r>
            <a:r>
              <a:rPr lang="et-EE" altLang="en-US" sz="6000" dirty="0">
                <a:solidFill>
                  <a:srgbClr val="39D8B2"/>
                </a:solidFill>
                <a:latin typeface="Poppins Medium" charset="0"/>
                <a:ea typeface="Poppins Medium" charset="0"/>
                <a:cs typeface="Poppins Medium" charset="0"/>
                <a:sym typeface="Poppins Medium" charset="0"/>
              </a:rPr>
              <a:t>klausliga</a:t>
            </a:r>
            <a:r>
              <a:rPr lang="et-EE" altLang="en-US" sz="6000" b="0" dirty="0">
                <a:solidFill>
                  <a:srgbClr val="39D8B2"/>
                </a:solidFill>
                <a:latin typeface="Poppins Medium" charset="0"/>
                <a:ea typeface="Poppins Medium" charset="0"/>
                <a:cs typeface="Poppins Medium" charset="0"/>
                <a:sym typeface="Poppins Medium" charset="0"/>
              </a:rPr>
              <a:t>, et otsus laagri toimumiseks kehtib ainult siis, kui eriolukorra piirangud on sellised, mis lubavad laagri toimumist </a:t>
            </a:r>
          </a:p>
          <a:p>
            <a:pPr marL="857250" indent="-857250" eaLnBrk="1">
              <a:spcBef>
                <a:spcPts val="1800"/>
              </a:spcBef>
              <a:spcAft>
                <a:spcPts val="1800"/>
              </a:spcAft>
              <a:buFont typeface="Arial" panose="020B0604020202020204" pitchFamily="34" charset="0"/>
              <a:buChar char="•"/>
              <a:defRPr/>
            </a:pPr>
            <a:r>
              <a:rPr lang="et-EE" altLang="en-US" sz="6000" b="0" dirty="0">
                <a:solidFill>
                  <a:srgbClr val="39D8B2"/>
                </a:solidFill>
                <a:latin typeface="Poppins Medium" charset="0"/>
                <a:ea typeface="Poppins Medium" charset="0"/>
                <a:cs typeface="Poppins Medium" charset="0"/>
                <a:sym typeface="Poppins Medium" charset="0"/>
              </a:rPr>
              <a:t>Teavitame esimesel võimalusel nii </a:t>
            </a:r>
            <a:r>
              <a:rPr lang="et-EE" altLang="en-US" sz="6000" b="0" dirty="0" err="1">
                <a:solidFill>
                  <a:srgbClr val="39D8B2"/>
                </a:solidFill>
                <a:latin typeface="Poppins Medium" charset="0"/>
                <a:ea typeface="Poppins Medium" charset="0"/>
                <a:cs typeface="Poppins Medium" charset="0"/>
                <a:sym typeface="Poppins Medium" charset="0"/>
              </a:rPr>
              <a:t>KOV-e</a:t>
            </a:r>
            <a:r>
              <a:rPr lang="et-EE" altLang="en-US" sz="6000" b="0" dirty="0">
                <a:solidFill>
                  <a:srgbClr val="39D8B2"/>
                </a:solidFill>
                <a:latin typeface="Poppins Medium" charset="0"/>
                <a:ea typeface="Poppins Medium" charset="0"/>
                <a:cs typeface="Poppins Medium" charset="0"/>
                <a:sym typeface="Poppins Medium" charset="0"/>
              </a:rPr>
              <a:t> kui laagrikorraldajaid, </a:t>
            </a:r>
            <a:r>
              <a:rPr lang="et-EE" altLang="en-US" sz="6000" dirty="0">
                <a:solidFill>
                  <a:srgbClr val="39D8B2"/>
                </a:solidFill>
                <a:latin typeface="Poppins Medium" charset="0"/>
                <a:ea typeface="Poppins Medium" charset="0"/>
                <a:cs typeface="Poppins Medium" charset="0"/>
                <a:sym typeface="Poppins Medium" charset="0"/>
              </a:rPr>
              <a:t>kui </a:t>
            </a:r>
            <a:r>
              <a:rPr lang="et-EE" altLang="en-US" sz="6000" dirty="0" smtClean="0">
                <a:solidFill>
                  <a:srgbClr val="39D8B2"/>
                </a:solidFill>
                <a:latin typeface="Poppins Medium" charset="0"/>
                <a:ea typeface="Poppins Medium" charset="0"/>
                <a:cs typeface="Poppins Medium" charset="0"/>
                <a:sym typeface="Poppins Medium" charset="0"/>
              </a:rPr>
              <a:t>on infot</a:t>
            </a:r>
            <a:r>
              <a:rPr lang="et-EE" altLang="en-US" sz="6000" b="0" dirty="0">
                <a:solidFill>
                  <a:srgbClr val="39D8B2"/>
                </a:solidFill>
                <a:latin typeface="Poppins Medium" charset="0"/>
                <a:ea typeface="Poppins Medium" charset="0"/>
                <a:cs typeface="Poppins Medium" charset="0"/>
                <a:sym typeface="Poppins Medium" charset="0"/>
              </a:rPr>
              <a:t/>
            </a:r>
            <a:br>
              <a:rPr lang="et-EE" altLang="en-US" sz="6000" b="0" dirty="0">
                <a:solidFill>
                  <a:srgbClr val="39D8B2"/>
                </a:solidFill>
                <a:latin typeface="Poppins Medium" charset="0"/>
                <a:ea typeface="Poppins Medium" charset="0"/>
                <a:cs typeface="Poppins Medium" charset="0"/>
                <a:sym typeface="Poppins Medium" charset="0"/>
              </a:rPr>
            </a:br>
            <a:r>
              <a:rPr lang="et-EE" altLang="en-US" sz="6000" b="0" dirty="0" smtClean="0">
                <a:solidFill>
                  <a:srgbClr val="39D8B2"/>
                </a:solidFill>
                <a:latin typeface="Poppins Medium" charset="0"/>
                <a:ea typeface="Poppins Medium" charset="0"/>
                <a:cs typeface="Poppins Medium" charset="0"/>
                <a:sym typeface="Poppins Medium" charset="0"/>
              </a:rPr>
              <a:t>												</a:t>
            </a:r>
            <a:endParaRPr lang="et-EE" altLang="en-US" sz="5400" b="0" dirty="0">
              <a:solidFill>
                <a:srgbClr val="002060"/>
              </a:solidFill>
              <a:latin typeface="Poppins Medium" charset="0"/>
              <a:ea typeface="Poppins Medium" charset="0"/>
              <a:cs typeface="Poppins Medium" charset="0"/>
              <a:sym typeface="Poppins Medium" charset="0"/>
            </a:endParaRPr>
          </a:p>
        </p:txBody>
      </p:sp>
    </p:spTree>
    <p:extLst>
      <p:ext uri="{BB962C8B-B14F-4D97-AF65-F5344CB8AC3E}">
        <p14:creationId xmlns:p14="http://schemas.microsoft.com/office/powerpoint/2010/main" val="18770252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Kõigi </a:t>
            </a:r>
            <a:r>
              <a:rPr lang="et-EE" altLang="en-US" sz="7500" dirty="0">
                <a:solidFill>
                  <a:srgbClr val="270DB0"/>
                </a:solidFill>
                <a:latin typeface="Poppins Medium" charset="0"/>
                <a:ea typeface="Poppins Medium" charset="0"/>
                <a:cs typeface="Poppins Medium" charset="0"/>
                <a:sym typeface="Poppins Medium" charset="0"/>
              </a:rPr>
              <a:t>hea on igamehe hea</a:t>
            </a:r>
            <a:r>
              <a:rPr lang="et-EE" altLang="en-US" sz="7500" dirty="0" smtClean="0">
                <a:solidFill>
                  <a:srgbClr val="270DB0"/>
                </a:solidFill>
                <a:latin typeface="Poppins Medium" charset="0"/>
                <a:ea typeface="Poppins Medium" charset="0"/>
                <a:cs typeface="Poppins Medium" charset="0"/>
                <a:sym typeface="Poppins Medium" charset="0"/>
              </a:rPr>
              <a:t>.</a:t>
            </a:r>
            <a:endParaRPr lang="et-EE" altLang="en-US" sz="7500" dirty="0">
              <a:solidFill>
                <a:srgbClr val="270DB0"/>
              </a:solidFill>
              <a:latin typeface="Poppins Medium" charset="0"/>
              <a:ea typeface="Poppins Medium" charset="0"/>
              <a:cs typeface="Poppins Medium" charset="0"/>
              <a:sym typeface="Poppins Medium" charset="0"/>
            </a:endParaRPr>
          </a:p>
          <a:p>
            <a:pPr eaLnBrk="1">
              <a:defRPr/>
            </a:pPr>
            <a:r>
              <a:rPr lang="et-EE" altLang="en-US" sz="7500" dirty="0">
                <a:solidFill>
                  <a:srgbClr val="270DB0"/>
                </a:solidFill>
                <a:latin typeface="Poppins Medium" charset="0"/>
                <a:ea typeface="Poppins Medium" charset="0"/>
                <a:cs typeface="Poppins Medium" charset="0"/>
                <a:sym typeface="Poppins Medium" charset="0"/>
              </a:rPr>
              <a:t>Härjad peavad ühes ikkes vedama</a:t>
            </a:r>
            <a:r>
              <a:rPr lang="et-EE" altLang="en-US" sz="7500" dirty="0" smtClean="0">
                <a:solidFill>
                  <a:srgbClr val="270DB0"/>
                </a:solidFill>
                <a:latin typeface="Poppins Medium" charset="0"/>
                <a:ea typeface="Poppins Medium" charset="0"/>
                <a:cs typeface="Poppins Medium" charset="0"/>
                <a:sym typeface="Poppins Medium" charset="0"/>
              </a:rPr>
              <a:t>.</a:t>
            </a:r>
          </a:p>
          <a:p>
            <a:pPr eaLnBrk="1">
              <a:defRPr/>
            </a:pP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Eriolukorra juht</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Ministeerium ja selle hallatav</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Terviseamet</a:t>
            </a:r>
          </a:p>
          <a:p>
            <a:pPr marL="857250" indent="-857250" eaLnBrk="1">
              <a:spcBef>
                <a:spcPts val="1800"/>
              </a:spcBef>
              <a:spcAft>
                <a:spcPts val="1800"/>
              </a:spcAft>
              <a:buFont typeface="Arial" panose="020B0604020202020204" pitchFamily="34" charset="0"/>
              <a:buChar char="•"/>
              <a:defRPr/>
            </a:pPr>
            <a:endParaRPr lang="et-EE" altLang="en-US" sz="6000" b="0" dirty="0">
              <a:solidFill>
                <a:schemeClr val="tx1"/>
              </a:solidFill>
              <a:latin typeface="Poppins Bold" charset="0"/>
              <a:ea typeface="Poppins Bold" charset="0"/>
              <a:cs typeface="Poppins Bold"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Sõnum ning juhis ühtne ja korrektne</a:t>
            </a:r>
          </a:p>
          <a:p>
            <a:pPr marL="857250" indent="-857250" eaLnBrk="1">
              <a:spcBef>
                <a:spcPts val="1800"/>
              </a:spcBef>
              <a:spcAft>
                <a:spcPts val="1800"/>
              </a:spcAft>
              <a:buFont typeface="Arial" panose="020B0604020202020204" pitchFamily="34" charset="0"/>
              <a:buChar char="•"/>
              <a:defRPr/>
            </a:pPr>
            <a:endParaRPr lang="et-EE" altLang="en-US" sz="6000" b="0" dirty="0">
              <a:solidFill>
                <a:schemeClr val="tx1"/>
              </a:solidFill>
              <a:latin typeface="Poppins Bold" charset="0"/>
              <a:ea typeface="Poppins Bold" charset="0"/>
              <a:cs typeface="Poppins Bold" charset="0"/>
              <a:sym typeface="Poppins Medium" charset="0"/>
            </a:endParaRPr>
          </a:p>
          <a:p>
            <a:pPr marL="857250" indent="-857250" eaLnBrk="1">
              <a:spcBef>
                <a:spcPts val="1800"/>
              </a:spcBef>
              <a:spcAft>
                <a:spcPts val="1800"/>
              </a:spcAft>
              <a:buFont typeface="Arial" panose="020B0604020202020204" pitchFamily="34" charset="0"/>
              <a:buChar char="•"/>
              <a:defRPr/>
            </a:pP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3" end="3"/>
                                            </p:txEl>
                                          </p:spTgt>
                                        </p:tgtEl>
                                        <p:attrNameLst>
                                          <p:attrName>style.visibility</p:attrName>
                                        </p:attrNameLst>
                                      </p:cBhvr>
                                      <p:to>
                                        <p:strVal val="visible"/>
                                      </p:to>
                                    </p:set>
                                    <p:animEffect transition="in" filter="fade">
                                      <p:cBhvr>
                                        <p:cTn id="7" dur="1000"/>
                                        <p:tgtEl>
                                          <p:spTgt spid="5124">
                                            <p:txEl>
                                              <p:pRg st="3" end="3"/>
                                            </p:txEl>
                                          </p:spTgt>
                                        </p:tgtEl>
                                      </p:cBhvr>
                                    </p:animEffect>
                                    <p:anim calcmode="lin" valueType="num">
                                      <p:cBhvr>
                                        <p:cTn id="8"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xEl>
                                              <p:pRg st="4" end="4"/>
                                            </p:txEl>
                                          </p:spTgt>
                                        </p:tgtEl>
                                        <p:attrNameLst>
                                          <p:attrName>style.visibility</p:attrName>
                                        </p:attrNameLst>
                                      </p:cBhvr>
                                      <p:to>
                                        <p:strVal val="visible"/>
                                      </p:to>
                                    </p:set>
                                    <p:animEffect transition="in" filter="fade">
                                      <p:cBhvr>
                                        <p:cTn id="14" dur="1000"/>
                                        <p:tgtEl>
                                          <p:spTgt spid="5124">
                                            <p:txEl>
                                              <p:pRg st="4" end="4"/>
                                            </p:txEl>
                                          </p:spTgt>
                                        </p:tgtEl>
                                      </p:cBhvr>
                                    </p:animEffect>
                                    <p:anim calcmode="lin" valueType="num">
                                      <p:cBhvr>
                                        <p:cTn id="15"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xEl>
                                              <p:pRg st="5" end="5"/>
                                            </p:txEl>
                                          </p:spTgt>
                                        </p:tgtEl>
                                        <p:attrNameLst>
                                          <p:attrName>style.visibility</p:attrName>
                                        </p:attrNameLst>
                                      </p:cBhvr>
                                      <p:to>
                                        <p:strVal val="visible"/>
                                      </p:to>
                                    </p:set>
                                    <p:animEffect transition="in" filter="fade">
                                      <p:cBhvr>
                                        <p:cTn id="21" dur="1000"/>
                                        <p:tgtEl>
                                          <p:spTgt spid="5124">
                                            <p:txEl>
                                              <p:pRg st="5" end="5"/>
                                            </p:txEl>
                                          </p:spTgt>
                                        </p:tgtEl>
                                      </p:cBhvr>
                                    </p:animEffect>
                                    <p:anim calcmode="lin" valueType="num">
                                      <p:cBhvr>
                                        <p:cTn id="22" dur="1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12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xEl>
                                              <p:pRg st="7" end="7"/>
                                            </p:txEl>
                                          </p:spTgt>
                                        </p:tgtEl>
                                        <p:attrNameLst>
                                          <p:attrName>style.visibility</p:attrName>
                                        </p:attrNameLst>
                                      </p:cBhvr>
                                      <p:to>
                                        <p:strVal val="visible"/>
                                      </p:to>
                                    </p:set>
                                    <p:animEffect transition="in" filter="fade">
                                      <p:cBhvr>
                                        <p:cTn id="28" dur="1000"/>
                                        <p:tgtEl>
                                          <p:spTgt spid="5124">
                                            <p:txEl>
                                              <p:pRg st="7" end="7"/>
                                            </p:txEl>
                                          </p:spTgt>
                                        </p:tgtEl>
                                      </p:cBhvr>
                                    </p:animEffect>
                                    <p:anim calcmode="lin" valueType="num">
                                      <p:cBhvr>
                                        <p:cTn id="29" dur="1000" fill="hold"/>
                                        <p:tgtEl>
                                          <p:spTgt spid="512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12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1936993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fi-FI" altLang="en-US" sz="5400" dirty="0" err="1">
                <a:solidFill>
                  <a:srgbClr val="270DB0"/>
                </a:solidFill>
                <a:latin typeface="Poppins Medium" charset="0"/>
                <a:ea typeface="Poppins Medium" charset="0"/>
                <a:cs typeface="Poppins Medium" charset="0"/>
                <a:sym typeface="Poppins Medium" charset="0"/>
              </a:rPr>
              <a:t>Nõuga</a:t>
            </a:r>
            <a:r>
              <a:rPr lang="fi-FI" altLang="en-US" sz="5400" dirty="0">
                <a:solidFill>
                  <a:srgbClr val="270DB0"/>
                </a:solidFill>
                <a:latin typeface="Poppins Medium" charset="0"/>
                <a:ea typeface="Poppins Medium" charset="0"/>
                <a:cs typeface="Poppins Medium" charset="0"/>
                <a:sym typeface="Poppins Medium" charset="0"/>
              </a:rPr>
              <a:t> </a:t>
            </a:r>
            <a:r>
              <a:rPr lang="fi-FI" altLang="en-US" sz="5400" dirty="0" err="1">
                <a:solidFill>
                  <a:srgbClr val="270DB0"/>
                </a:solidFill>
                <a:latin typeface="Poppins Medium" charset="0"/>
                <a:ea typeface="Poppins Medium" charset="0"/>
                <a:cs typeface="Poppins Medium" charset="0"/>
                <a:sym typeface="Poppins Medium" charset="0"/>
              </a:rPr>
              <a:t>tööd</a:t>
            </a:r>
            <a:r>
              <a:rPr lang="fi-FI" altLang="en-US" sz="5400" dirty="0">
                <a:solidFill>
                  <a:srgbClr val="270DB0"/>
                </a:solidFill>
                <a:latin typeface="Poppins Medium" charset="0"/>
                <a:ea typeface="Poppins Medium" charset="0"/>
                <a:cs typeface="Poppins Medium" charset="0"/>
                <a:sym typeface="Poppins Medium" charset="0"/>
              </a:rPr>
              <a:t> </a:t>
            </a:r>
            <a:r>
              <a:rPr lang="fi-FI" altLang="en-US" sz="5400" dirty="0" err="1">
                <a:solidFill>
                  <a:srgbClr val="270DB0"/>
                </a:solidFill>
                <a:latin typeface="Poppins Medium" charset="0"/>
                <a:ea typeface="Poppins Medium" charset="0"/>
                <a:cs typeface="Poppins Medium" charset="0"/>
                <a:sym typeface="Poppins Medium" charset="0"/>
              </a:rPr>
              <a:t>tehakse</a:t>
            </a:r>
            <a:r>
              <a:rPr lang="fi-FI" altLang="en-US" sz="5400" dirty="0">
                <a:solidFill>
                  <a:srgbClr val="270DB0"/>
                </a:solidFill>
                <a:latin typeface="Poppins Medium" charset="0"/>
                <a:ea typeface="Poppins Medium" charset="0"/>
                <a:cs typeface="Poppins Medium" charset="0"/>
                <a:sym typeface="Poppins Medium" charset="0"/>
              </a:rPr>
              <a:t>, ei suure </a:t>
            </a:r>
            <a:r>
              <a:rPr lang="fi-FI" altLang="en-US" sz="5400" dirty="0" err="1">
                <a:solidFill>
                  <a:srgbClr val="270DB0"/>
                </a:solidFill>
                <a:latin typeface="Poppins Medium" charset="0"/>
                <a:ea typeface="Poppins Medium" charset="0"/>
                <a:cs typeface="Poppins Medium" charset="0"/>
                <a:sym typeface="Poppins Medium" charset="0"/>
              </a:rPr>
              <a:t>väega</a:t>
            </a:r>
            <a:r>
              <a:rPr lang="fi-FI" altLang="en-US" sz="5400" dirty="0">
                <a:solidFill>
                  <a:srgbClr val="270DB0"/>
                </a:solidFill>
                <a:latin typeface="Poppins Medium" charset="0"/>
                <a:ea typeface="Poppins Medium" charset="0"/>
                <a:cs typeface="Poppins Medium" charset="0"/>
                <a:sym typeface="Poppins Medium" charset="0"/>
              </a:rPr>
              <a:t>.</a:t>
            </a:r>
            <a:endParaRPr lang="et-EE" altLang="en-US" sz="5400" b="0" dirty="0">
              <a:solidFill>
                <a:srgbClr val="270DB0"/>
              </a:solidFill>
              <a:latin typeface="Poppins Medium" charset="0"/>
              <a:ea typeface="Poppins Medium" charset="0"/>
              <a:cs typeface="Poppins Medium" charset="0"/>
              <a:sym typeface="Poppins Medium" charset="0"/>
            </a:endParaRPr>
          </a:p>
        </p:txBody>
      </p:sp>
      <p:pic>
        <p:nvPicPr>
          <p:cNvPr id="2" name="Pilt 1"/>
          <p:cNvPicPr>
            <a:picLocks noChangeAspect="1"/>
          </p:cNvPicPr>
          <p:nvPr/>
        </p:nvPicPr>
        <p:blipFill rotWithShape="1">
          <a:blip r:embed="rId5"/>
          <a:srcRect l="1963" t="15001" r="19288" b="7301"/>
          <a:stretch/>
        </p:blipFill>
        <p:spPr>
          <a:xfrm>
            <a:off x="238672" y="3041575"/>
            <a:ext cx="18951656" cy="10518169"/>
          </a:xfrm>
          <a:prstGeom prst="rect">
            <a:avLst/>
          </a:prstGeom>
        </p:spPr>
      </p:pic>
      <p:pic>
        <p:nvPicPr>
          <p:cNvPr id="6" name="Pilt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6827015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19369930"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fi-FI" altLang="en-US" sz="5400" dirty="0">
                <a:solidFill>
                  <a:srgbClr val="270DB0"/>
                </a:solidFill>
                <a:latin typeface="Poppins Medium" charset="0"/>
                <a:ea typeface="Poppins Medium" charset="0"/>
                <a:cs typeface="Poppins Medium" charset="0"/>
                <a:sym typeface="Poppins Medium" charset="0"/>
              </a:rPr>
              <a:t>Ei tule suvi </a:t>
            </a:r>
            <a:r>
              <a:rPr lang="fi-FI" altLang="en-US" sz="5400" dirty="0" err="1">
                <a:solidFill>
                  <a:srgbClr val="270DB0"/>
                </a:solidFill>
                <a:latin typeface="Poppins Medium" charset="0"/>
                <a:ea typeface="Poppins Medium" charset="0"/>
                <a:cs typeface="Poppins Medium" charset="0"/>
                <a:sym typeface="Poppins Medium" charset="0"/>
              </a:rPr>
              <a:t>talveta</a:t>
            </a:r>
            <a:r>
              <a:rPr lang="fi-FI" altLang="en-US" sz="5400" dirty="0">
                <a:solidFill>
                  <a:srgbClr val="270DB0"/>
                </a:solidFill>
                <a:latin typeface="Poppins Medium" charset="0"/>
                <a:ea typeface="Poppins Medium" charset="0"/>
                <a:cs typeface="Poppins Medium" charset="0"/>
                <a:sym typeface="Poppins Medium" charset="0"/>
              </a:rPr>
              <a:t>, ei </a:t>
            </a:r>
            <a:r>
              <a:rPr lang="fi-FI" altLang="en-US" sz="5400" dirty="0" err="1">
                <a:solidFill>
                  <a:srgbClr val="270DB0"/>
                </a:solidFill>
                <a:latin typeface="Poppins Medium" charset="0"/>
                <a:ea typeface="Poppins Medium" charset="0"/>
                <a:cs typeface="Poppins Medium" charset="0"/>
                <a:sym typeface="Poppins Medium" charset="0"/>
              </a:rPr>
              <a:t>talv</a:t>
            </a:r>
            <a:r>
              <a:rPr lang="fi-FI" altLang="en-US" sz="5400" dirty="0">
                <a:solidFill>
                  <a:srgbClr val="270DB0"/>
                </a:solidFill>
                <a:latin typeface="Poppins Medium" charset="0"/>
                <a:ea typeface="Poppins Medium" charset="0"/>
                <a:cs typeface="Poppins Medium" charset="0"/>
                <a:sym typeface="Poppins Medium" charset="0"/>
              </a:rPr>
              <a:t> ilma </a:t>
            </a:r>
            <a:r>
              <a:rPr lang="fi-FI" altLang="en-US" sz="5400" dirty="0" err="1">
                <a:solidFill>
                  <a:srgbClr val="270DB0"/>
                </a:solidFill>
                <a:latin typeface="Poppins Medium" charset="0"/>
                <a:ea typeface="Poppins Medium" charset="0"/>
                <a:cs typeface="Poppins Medium" charset="0"/>
                <a:sym typeface="Poppins Medium" charset="0"/>
              </a:rPr>
              <a:t>suveta</a:t>
            </a:r>
            <a:r>
              <a:rPr lang="fi-FI" altLang="en-US" sz="5400" dirty="0">
                <a:solidFill>
                  <a:srgbClr val="270DB0"/>
                </a:solidFill>
                <a:latin typeface="Poppins Medium" charset="0"/>
                <a:ea typeface="Poppins Medium" charset="0"/>
                <a:cs typeface="Poppins Medium" charset="0"/>
                <a:sym typeface="Poppins Medium" charset="0"/>
              </a:rPr>
              <a:t>.</a:t>
            </a:r>
            <a:endParaRPr lang="et-EE" altLang="en-US" sz="54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3" name="Pilt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664" y="2033464"/>
            <a:ext cx="14906649" cy="11179987"/>
          </a:xfrm>
          <a:prstGeom prst="rect">
            <a:avLst/>
          </a:prstGeom>
        </p:spPr>
      </p:pic>
    </p:spTree>
    <p:extLst>
      <p:ext uri="{BB962C8B-B14F-4D97-AF65-F5344CB8AC3E}">
        <p14:creationId xmlns:p14="http://schemas.microsoft.com/office/powerpoint/2010/main" val="239870144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a:solidFill>
                  <a:srgbClr val="270DB0"/>
                </a:solidFill>
                <a:latin typeface="Poppins Medium" charset="0"/>
                <a:ea typeface="Poppins Medium" charset="0"/>
                <a:cs typeface="Poppins Medium" charset="0"/>
                <a:sym typeface="Poppins Medium" charset="0"/>
              </a:rPr>
              <a:t>Sui käib talve järele. </a:t>
            </a:r>
            <a:endParaRPr lang="en-US" altLang="en-US" sz="56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fi-FI" altLang="en-US" sz="6000" b="0" dirty="0" err="1" smtClean="0">
                <a:solidFill>
                  <a:schemeClr val="tx1"/>
                </a:solidFill>
                <a:latin typeface="Poppins Bold" charset="0"/>
                <a:ea typeface="Poppins Bold" charset="0"/>
                <a:cs typeface="Poppins Bold" charset="0"/>
                <a:sym typeface="Poppins Medium" charset="0"/>
              </a:rPr>
              <a:t>Juhised</a:t>
            </a:r>
            <a:r>
              <a:rPr lang="fi-FI" altLang="en-US" sz="6000" b="0" dirty="0" smtClean="0">
                <a:solidFill>
                  <a:schemeClr val="tx1"/>
                </a:solidFill>
                <a:latin typeface="Poppins Bold" charset="0"/>
                <a:ea typeface="Poppins Bold" charset="0"/>
                <a:cs typeface="Poppins Bold" charset="0"/>
                <a:sym typeface="Poppins Medium" charset="0"/>
              </a:rPr>
              <a:t> </a:t>
            </a:r>
            <a:r>
              <a:rPr lang="fi-FI" altLang="en-US" sz="6000" b="0" dirty="0">
                <a:solidFill>
                  <a:schemeClr val="tx1"/>
                </a:solidFill>
                <a:latin typeface="Poppins Bold" charset="0"/>
                <a:ea typeface="Poppins Bold" charset="0"/>
                <a:cs typeface="Poppins Bold" charset="0"/>
                <a:sym typeface="Poppins Medium" charset="0"/>
              </a:rPr>
              <a:t>noortekeskuste, </a:t>
            </a:r>
            <a:r>
              <a:rPr lang="fi-FI" altLang="en-US" sz="6000" b="0" dirty="0" err="1">
                <a:solidFill>
                  <a:schemeClr val="tx1"/>
                </a:solidFill>
                <a:latin typeface="Poppins Bold" charset="0"/>
                <a:ea typeface="Poppins Bold" charset="0"/>
                <a:cs typeface="Poppins Bold" charset="0"/>
                <a:sym typeface="Poppins Medium" charset="0"/>
              </a:rPr>
              <a:t>huvikoolide</a:t>
            </a:r>
            <a:r>
              <a:rPr lang="fi-FI" altLang="en-US" sz="6000" b="0" dirty="0">
                <a:solidFill>
                  <a:schemeClr val="tx1"/>
                </a:solidFill>
                <a:latin typeface="Poppins Bold" charset="0"/>
                <a:ea typeface="Poppins Bold" charset="0"/>
                <a:cs typeface="Poppins Bold" charset="0"/>
                <a:sym typeface="Poppins Medium" charset="0"/>
              </a:rPr>
              <a:t> ja –</a:t>
            </a:r>
            <a:r>
              <a:rPr lang="fi-FI" altLang="en-US" sz="6000" b="0" dirty="0" err="1">
                <a:solidFill>
                  <a:schemeClr val="tx1"/>
                </a:solidFill>
                <a:latin typeface="Poppins Bold" charset="0"/>
                <a:ea typeface="Poppins Bold" charset="0"/>
                <a:cs typeface="Poppins Bold" charset="0"/>
                <a:sym typeface="Poppins Medium" charset="0"/>
              </a:rPr>
              <a:t>ringide</a:t>
            </a:r>
            <a:r>
              <a:rPr lang="fi-FI" altLang="en-US" sz="6000" b="0" dirty="0">
                <a:solidFill>
                  <a:schemeClr val="tx1"/>
                </a:solidFill>
                <a:latin typeface="Poppins Bold" charset="0"/>
                <a:ea typeface="Poppins Bold" charset="0"/>
                <a:cs typeface="Poppins Bold" charset="0"/>
                <a:sym typeface="Poppins Medium" charset="0"/>
              </a:rPr>
              <a:t> </a:t>
            </a:r>
            <a:r>
              <a:rPr lang="fi-FI" altLang="en-US" sz="6000" b="0" dirty="0" err="1">
                <a:solidFill>
                  <a:schemeClr val="tx1"/>
                </a:solidFill>
                <a:latin typeface="Poppins Bold" charset="0"/>
                <a:ea typeface="Poppins Bold" charset="0"/>
                <a:cs typeface="Poppins Bold" charset="0"/>
                <a:sym typeface="Poppins Medium" charset="0"/>
              </a:rPr>
              <a:t>avamiseks</a:t>
            </a:r>
            <a:r>
              <a:rPr lang="fi-FI" altLang="en-US" sz="6000" b="0" dirty="0">
                <a:solidFill>
                  <a:schemeClr val="tx1"/>
                </a:solidFill>
                <a:latin typeface="Poppins Bold" charset="0"/>
                <a:ea typeface="Poppins Bold" charset="0"/>
                <a:cs typeface="Poppins Bold" charset="0"/>
                <a:sym typeface="Poppins Medium" charset="0"/>
              </a:rPr>
              <a:t> </a:t>
            </a:r>
            <a:r>
              <a:rPr lang="et-EE" altLang="en-US" sz="6000" b="0" dirty="0" smtClean="0">
                <a:solidFill>
                  <a:schemeClr val="tx1"/>
                </a:solidFill>
                <a:latin typeface="Poppins Bold" charset="0"/>
                <a:ea typeface="Poppins Bold" charset="0"/>
                <a:cs typeface="Poppins Bold" charset="0"/>
                <a:sym typeface="Poppins Medium" charset="0"/>
              </a:rPr>
              <a:t>(hm.ee/et/koroona)</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Suvised tegevused</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Avatud noorsootöö</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Laagrid</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chemeClr val="tx1"/>
                </a:solidFill>
                <a:latin typeface="Poppins Bold" charset="0"/>
                <a:ea typeface="Poppins Bold" charset="0"/>
                <a:cs typeface="Poppins Bold" charset="0"/>
                <a:sym typeface="Poppins Medium" charset="0"/>
              </a:rPr>
              <a:t>Malevad</a:t>
            </a:r>
            <a:endParaRPr lang="et-EE" altLang="en-US" sz="6000" b="0" dirty="0">
              <a:solidFill>
                <a:schemeClr val="tx1"/>
              </a:solidFill>
              <a:latin typeface="Poppins Bold" charset="0"/>
              <a:ea typeface="Poppins Bold" charset="0"/>
              <a:cs typeface="Poppins Bold" charset="0"/>
              <a:sym typeface="Poppins Medium" charset="0"/>
            </a:endParaRPr>
          </a:p>
          <a:p>
            <a:pPr marL="857250" indent="-857250" eaLnBrk="1">
              <a:spcBef>
                <a:spcPts val="1800"/>
              </a:spcBef>
              <a:spcAft>
                <a:spcPts val="1800"/>
              </a:spcAft>
              <a:buFont typeface="Arial" panose="020B0604020202020204" pitchFamily="34" charset="0"/>
              <a:buChar char="•"/>
              <a:defRPr/>
            </a:pP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2150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fade">
                                      <p:cBhvr>
                                        <p:cTn id="7" dur="1000"/>
                                        <p:tgtEl>
                                          <p:spTgt spid="5124">
                                            <p:txEl>
                                              <p:pRg st="1" end="1"/>
                                            </p:txEl>
                                          </p:spTgt>
                                        </p:tgtEl>
                                      </p:cBhvr>
                                    </p:animEffect>
                                    <p:anim calcmode="lin" valueType="num">
                                      <p:cBhvr>
                                        <p:cTn id="8" dur="1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xEl>
                                              <p:pRg st="2" end="2"/>
                                            </p:txEl>
                                          </p:spTgt>
                                        </p:tgtEl>
                                        <p:attrNameLst>
                                          <p:attrName>style.visibility</p:attrName>
                                        </p:attrNameLst>
                                      </p:cBhvr>
                                      <p:to>
                                        <p:strVal val="visible"/>
                                      </p:to>
                                    </p:set>
                                    <p:animEffect transition="in" filter="fade">
                                      <p:cBhvr>
                                        <p:cTn id="14" dur="1000"/>
                                        <p:tgtEl>
                                          <p:spTgt spid="5124">
                                            <p:txEl>
                                              <p:pRg st="2" end="2"/>
                                            </p:txEl>
                                          </p:spTgt>
                                        </p:tgtEl>
                                      </p:cBhvr>
                                    </p:animEffect>
                                    <p:anim calcmode="lin" valueType="num">
                                      <p:cBhvr>
                                        <p:cTn id="15" dur="1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xEl>
                                              <p:pRg st="3" end="3"/>
                                            </p:txEl>
                                          </p:spTgt>
                                        </p:tgtEl>
                                        <p:attrNameLst>
                                          <p:attrName>style.visibility</p:attrName>
                                        </p:attrNameLst>
                                      </p:cBhvr>
                                      <p:to>
                                        <p:strVal val="visible"/>
                                      </p:to>
                                    </p:set>
                                    <p:animEffect transition="in" filter="fade">
                                      <p:cBhvr>
                                        <p:cTn id="21" dur="1000"/>
                                        <p:tgtEl>
                                          <p:spTgt spid="5124">
                                            <p:txEl>
                                              <p:pRg st="3" end="3"/>
                                            </p:txEl>
                                          </p:spTgt>
                                        </p:tgtEl>
                                      </p:cBhvr>
                                    </p:animEffect>
                                    <p:anim calcmode="lin" valueType="num">
                                      <p:cBhvr>
                                        <p:cTn id="22"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xEl>
                                              <p:pRg st="4" end="4"/>
                                            </p:txEl>
                                          </p:spTgt>
                                        </p:tgtEl>
                                        <p:attrNameLst>
                                          <p:attrName>style.visibility</p:attrName>
                                        </p:attrNameLst>
                                      </p:cBhvr>
                                      <p:to>
                                        <p:strVal val="visible"/>
                                      </p:to>
                                    </p:set>
                                    <p:animEffect transition="in" filter="fade">
                                      <p:cBhvr>
                                        <p:cTn id="28" dur="1000"/>
                                        <p:tgtEl>
                                          <p:spTgt spid="5124">
                                            <p:txEl>
                                              <p:pRg st="4" end="4"/>
                                            </p:txEl>
                                          </p:spTgt>
                                        </p:tgtEl>
                                      </p:cBhvr>
                                    </p:animEffect>
                                    <p:anim calcmode="lin" valueType="num">
                                      <p:cBhvr>
                                        <p:cTn id="29"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4">
                                            <p:txEl>
                                              <p:pRg st="5" end="5"/>
                                            </p:txEl>
                                          </p:spTgt>
                                        </p:tgtEl>
                                        <p:attrNameLst>
                                          <p:attrName>style.visibility</p:attrName>
                                        </p:attrNameLst>
                                      </p:cBhvr>
                                      <p:to>
                                        <p:strVal val="visible"/>
                                      </p:to>
                                    </p:set>
                                    <p:animEffect transition="in" filter="fade">
                                      <p:cBhvr>
                                        <p:cTn id="35" dur="1000"/>
                                        <p:tgtEl>
                                          <p:spTgt spid="5124">
                                            <p:txEl>
                                              <p:pRg st="5" end="5"/>
                                            </p:txEl>
                                          </p:spTgt>
                                        </p:tgtEl>
                                      </p:cBhvr>
                                    </p:animEffect>
                                    <p:anim calcmode="lin" valueType="num">
                                      <p:cBhvr>
                                        <p:cTn id="36" dur="1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1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3042338"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defRPr/>
            </a:pPr>
            <a:r>
              <a:rPr lang="et-EE" altLang="en-US" sz="7500" dirty="0" smtClean="0">
                <a:solidFill>
                  <a:srgbClr val="270DB0"/>
                </a:solidFill>
                <a:latin typeface="Poppins Medium" charset="0"/>
                <a:ea typeface="Poppins Medium" charset="0"/>
                <a:cs typeface="Poppins Medium" charset="0"/>
                <a:sym typeface="Poppins Medium" charset="0"/>
              </a:rPr>
              <a:t>AVATUD NOORSOOTÖÖ TOETUSMEEDE</a:t>
            </a:r>
          </a:p>
          <a:p>
            <a:pPr eaLnBrk="1">
              <a:defRPr/>
            </a:pPr>
            <a:endParaRPr lang="en-US" altLang="en-US" sz="1000" b="0" dirty="0" smtClean="0">
              <a:solidFill>
                <a:srgbClr val="270DB0"/>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r>
              <a:rPr lang="et-EE" altLang="en-US" sz="6000" dirty="0" smtClean="0">
                <a:solidFill>
                  <a:srgbClr val="39D8B2"/>
                </a:solidFill>
                <a:latin typeface="Poppins Medium" charset="0"/>
                <a:ea typeface="Poppins Medium" charset="0"/>
                <a:cs typeface="Poppins Medium" charset="0"/>
                <a:sym typeface="Poppins Medium" charset="0"/>
              </a:rPr>
              <a:t>Eesmärk: </a:t>
            </a:r>
            <a:r>
              <a:rPr lang="et-EE" altLang="en-US" sz="6000" b="0" dirty="0" smtClean="0">
                <a:solidFill>
                  <a:srgbClr val="39D8B2"/>
                </a:solidFill>
                <a:latin typeface="Poppins Medium" charset="0"/>
                <a:ea typeface="Poppins Medium" charset="0"/>
                <a:cs typeface="Poppins Medium" charset="0"/>
                <a:sym typeface="Poppins Medium" charset="0"/>
              </a:rPr>
              <a:t>toetada </a:t>
            </a:r>
            <a:r>
              <a:rPr lang="et-EE" altLang="en-US" sz="6000" dirty="0">
                <a:solidFill>
                  <a:srgbClr val="39D8B2"/>
                </a:solidFill>
                <a:latin typeface="Poppins Medium" charset="0"/>
                <a:ea typeface="Poppins Medium" charset="0"/>
                <a:cs typeface="Poppins Medium" charset="0"/>
                <a:sym typeface="Poppins Medium" charset="0"/>
              </a:rPr>
              <a:t>vajaduspõhiselt</a:t>
            </a:r>
            <a:r>
              <a:rPr lang="et-EE" altLang="en-US" sz="6000" b="0" dirty="0">
                <a:solidFill>
                  <a:srgbClr val="39D8B2"/>
                </a:solidFill>
                <a:latin typeface="Poppins Medium" charset="0"/>
                <a:ea typeface="Poppins Medium" charset="0"/>
                <a:cs typeface="Poppins Medium" charset="0"/>
                <a:sym typeface="Poppins Medium" charset="0"/>
              </a:rPr>
              <a:t> noortekeskuste põhitegevust ning </a:t>
            </a:r>
            <a:r>
              <a:rPr lang="et-EE" altLang="en-US" sz="6000" b="0" dirty="0" smtClean="0">
                <a:solidFill>
                  <a:srgbClr val="39D8B2"/>
                </a:solidFill>
                <a:latin typeface="Poppins Medium" charset="0"/>
                <a:ea typeface="Poppins Medium" charset="0"/>
                <a:cs typeface="Poppins Medium" charset="0"/>
                <a:sym typeface="Poppins Medium" charset="0"/>
              </a:rPr>
              <a:t>avatud noorsootöö </a:t>
            </a:r>
            <a:r>
              <a:rPr lang="et-EE" altLang="en-US" sz="6000" b="0" dirty="0">
                <a:solidFill>
                  <a:srgbClr val="39D8B2"/>
                </a:solidFill>
                <a:latin typeface="Poppins Medium" charset="0"/>
                <a:ea typeface="Poppins Medium" charset="0"/>
                <a:cs typeface="Poppins Medium" charset="0"/>
                <a:sym typeface="Poppins Medium" charset="0"/>
              </a:rPr>
              <a:t>teenuse pakkumist kohalikul tasandil eriolukorrast väljumise </a:t>
            </a:r>
            <a:r>
              <a:rPr lang="et-EE" altLang="en-US" sz="6000" b="0" dirty="0" smtClean="0">
                <a:solidFill>
                  <a:srgbClr val="39D8B2"/>
                </a:solidFill>
                <a:latin typeface="Poppins Medium" charset="0"/>
                <a:ea typeface="Poppins Medium" charset="0"/>
                <a:cs typeface="Poppins Medium" charset="0"/>
                <a:sym typeface="Poppins Medium" charset="0"/>
              </a:rPr>
              <a:t>perioodil</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Poppins Medium" charset="0"/>
              </a:rPr>
              <a:t>Periood: </a:t>
            </a:r>
            <a:r>
              <a:rPr lang="et-EE" altLang="en-US" sz="6000" b="0" dirty="0" err="1" smtClean="0">
                <a:solidFill>
                  <a:srgbClr val="39D8B2"/>
                </a:solidFill>
                <a:latin typeface="Poppins Medium" charset="0"/>
                <a:ea typeface="Poppins Medium" charset="0"/>
                <a:cs typeface="Poppins Medium" charset="0"/>
                <a:sym typeface="Poppins Medium" charset="0"/>
              </a:rPr>
              <a:t>rahastusotsus</a:t>
            </a:r>
            <a:r>
              <a:rPr lang="et-EE" altLang="en-US" sz="6000" b="0" dirty="0" smtClean="0">
                <a:solidFill>
                  <a:srgbClr val="39D8B2"/>
                </a:solidFill>
                <a:latin typeface="Poppins Medium" charset="0"/>
                <a:ea typeface="Poppins Medium" charset="0"/>
                <a:cs typeface="Poppins Medium" charset="0"/>
                <a:sym typeface="Poppins Medium" charset="0"/>
              </a:rPr>
              <a:t> kuni 31.08.2020</a:t>
            </a:r>
          </a:p>
          <a:p>
            <a:pPr marL="857250" indent="-857250" eaLnBrk="1">
              <a:spcBef>
                <a:spcPts val="1800"/>
              </a:spcBef>
              <a:spcAft>
                <a:spcPts val="1800"/>
              </a:spcAft>
              <a:buFont typeface="Arial" panose="020B0604020202020204" pitchFamily="34" charset="0"/>
              <a:buChar char="•"/>
              <a:defRPr/>
            </a:pPr>
            <a:r>
              <a:rPr lang="et-EE" altLang="en-US" sz="6000" dirty="0" smtClean="0">
                <a:solidFill>
                  <a:srgbClr val="39D8B2"/>
                </a:solidFill>
                <a:latin typeface="Poppins Medium" charset="0"/>
                <a:ea typeface="Poppins Medium" charset="0"/>
                <a:cs typeface="Poppins Medium" charset="0"/>
                <a:sym typeface="Wingdings" panose="05000000000000000000" pitchFamily="2" charset="2"/>
              </a:rPr>
              <a:t>Vajaduspõhine: </a:t>
            </a:r>
            <a:r>
              <a:rPr lang="et-EE" altLang="en-US" sz="6000" b="0" dirty="0" err="1" smtClean="0">
                <a:solidFill>
                  <a:srgbClr val="39D8B2"/>
                </a:solidFill>
                <a:latin typeface="Poppins Medium" charset="0"/>
                <a:ea typeface="Poppins Medium" charset="0"/>
                <a:cs typeface="Poppins Medium" charset="0"/>
                <a:sym typeface="Wingdings" panose="05000000000000000000" pitchFamily="2" charset="2"/>
              </a:rPr>
              <a:t>max</a:t>
            </a:r>
            <a:r>
              <a:rPr lang="et-EE" altLang="en-US" sz="6000" b="0" dirty="0" smtClean="0">
                <a:solidFill>
                  <a:srgbClr val="39D8B2"/>
                </a:solidFill>
                <a:latin typeface="Poppins Medium" charset="0"/>
                <a:ea typeface="Poppins Medium" charset="0"/>
                <a:cs typeface="Poppins Medium" charset="0"/>
                <a:sym typeface="Wingdings" panose="05000000000000000000" pitchFamily="2" charset="2"/>
              </a:rPr>
              <a:t> 3000€ noortekeskuse kohta</a:t>
            </a:r>
            <a:br>
              <a:rPr lang="et-EE" altLang="en-US" sz="6000" b="0" dirty="0" smtClean="0">
                <a:solidFill>
                  <a:srgbClr val="39D8B2"/>
                </a:solidFill>
                <a:latin typeface="Poppins Medium" charset="0"/>
                <a:ea typeface="Poppins Medium" charset="0"/>
                <a:cs typeface="Poppins Medium" charset="0"/>
                <a:sym typeface="Wingdings" panose="05000000000000000000" pitchFamily="2" charset="2"/>
              </a:rPr>
            </a:br>
            <a:r>
              <a:rPr lang="et-EE" altLang="en-US" sz="6000" b="0" dirty="0" err="1" smtClean="0">
                <a:solidFill>
                  <a:srgbClr val="39D8B2"/>
                </a:solidFill>
                <a:latin typeface="Poppins Medium" charset="0"/>
                <a:ea typeface="Poppins Medium" charset="0"/>
                <a:cs typeface="Poppins Medium" charset="0"/>
                <a:sym typeface="Wingdings" panose="05000000000000000000" pitchFamily="2" charset="2"/>
              </a:rPr>
              <a:t>max</a:t>
            </a:r>
            <a:r>
              <a:rPr lang="et-EE" altLang="en-US" sz="6000" b="0" dirty="0" smtClean="0">
                <a:solidFill>
                  <a:srgbClr val="39D8B2"/>
                </a:solidFill>
                <a:latin typeface="Poppins Medium" charset="0"/>
                <a:ea typeface="Poppins Medium" charset="0"/>
                <a:cs typeface="Poppins Medium" charset="0"/>
                <a:sym typeface="Wingdings" panose="05000000000000000000" pitchFamily="2" charset="2"/>
              </a:rPr>
              <a:t> 15000€ ühe pidaja (s.o mitme noortekeskuse) kohta</a:t>
            </a:r>
          </a:p>
          <a:p>
            <a:pPr marL="857250" indent="-857250" eaLnBrk="1">
              <a:spcBef>
                <a:spcPts val="1800"/>
              </a:spcBef>
              <a:spcAft>
                <a:spcPts val="1800"/>
              </a:spcAft>
              <a:buFont typeface="Arial" panose="020B0604020202020204" pitchFamily="34" charset="0"/>
              <a:buChar char="•"/>
              <a:defRPr/>
            </a:pPr>
            <a:r>
              <a:rPr lang="et-EE" altLang="en-US" sz="6000" b="0" dirty="0" smtClean="0">
                <a:solidFill>
                  <a:srgbClr val="39D8B2"/>
                </a:solidFill>
                <a:latin typeface="Poppins Medium" charset="0"/>
                <a:ea typeface="Poppins Medium" charset="0"/>
                <a:cs typeface="Poppins Medium" charset="0"/>
                <a:sym typeface="Wingdings" panose="05000000000000000000" pitchFamily="2" charset="2"/>
              </a:rPr>
              <a:t>Lisafinantseeringu vajadust ei ole</a:t>
            </a:r>
            <a:endParaRPr lang="et-EE" altLang="en-US" sz="6000" dirty="0">
              <a:solidFill>
                <a:srgbClr val="39D8B2"/>
              </a:solidFill>
              <a:latin typeface="Poppins Medium" charset="0"/>
              <a:ea typeface="Poppins Medium" charset="0"/>
              <a:cs typeface="Poppins Medium" charset="0"/>
              <a:sym typeface="Poppins Medium" charset="0"/>
            </a:endParaRPr>
          </a:p>
          <a:p>
            <a:pPr marL="857250" indent="-857250" eaLnBrk="1">
              <a:spcBef>
                <a:spcPts val="1800"/>
              </a:spcBef>
              <a:spcAft>
                <a:spcPts val="1800"/>
              </a:spcAft>
              <a:buFont typeface="Arial" panose="020B0604020202020204" pitchFamily="34" charset="0"/>
              <a:buChar char="•"/>
              <a:defRPr/>
            </a:pPr>
            <a:endParaRPr lang="et-EE" altLang="en-US" sz="6000" b="0" dirty="0">
              <a:solidFill>
                <a:srgbClr val="39D8B2"/>
              </a:solidFill>
              <a:latin typeface="Poppins Medium" charset="0"/>
              <a:ea typeface="Poppins Medium" charset="0"/>
              <a:cs typeface="Poppins Medium" charset="0"/>
              <a:sym typeface="Poppins Medium" charset="0"/>
            </a:endParaRPr>
          </a:p>
        </p:txBody>
      </p:sp>
    </p:spTree>
    <p:extLst>
      <p:ext uri="{BB962C8B-B14F-4D97-AF65-F5344CB8AC3E}">
        <p14:creationId xmlns:p14="http://schemas.microsoft.com/office/powerpoint/2010/main" val="158322827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spcBef>
                <a:spcPts val="1800"/>
              </a:spcBef>
              <a:spcAft>
                <a:spcPts val="1800"/>
              </a:spcAft>
              <a:defRPr/>
            </a:pPr>
            <a:r>
              <a:rPr lang="et-EE" altLang="en-US" sz="7500" dirty="0" smtClean="0">
                <a:solidFill>
                  <a:srgbClr val="270DB0"/>
                </a:solidFill>
                <a:latin typeface="Poppins Medium" charset="0"/>
                <a:ea typeface="Poppins Medium" charset="0"/>
                <a:cs typeface="Poppins Medium" charset="0"/>
                <a:sym typeface="Poppins Bold" charset="0"/>
              </a:rPr>
              <a:t>menti.com</a:t>
            </a:r>
            <a:br>
              <a:rPr lang="et-EE" altLang="en-US" sz="7500" dirty="0" smtClean="0">
                <a:solidFill>
                  <a:srgbClr val="270DB0"/>
                </a:solidFill>
                <a:latin typeface="Poppins Medium" charset="0"/>
                <a:ea typeface="Poppins Medium" charset="0"/>
                <a:cs typeface="Poppins Medium" charset="0"/>
                <a:sym typeface="Poppins Bold" charset="0"/>
              </a:rPr>
            </a:br>
            <a:r>
              <a:rPr lang="et-EE" altLang="en-US" sz="7500" dirty="0" smtClean="0">
                <a:solidFill>
                  <a:srgbClr val="270DB0"/>
                </a:solidFill>
                <a:latin typeface="Poppins Medium" charset="0"/>
                <a:ea typeface="Poppins Medium" charset="0"/>
                <a:cs typeface="Poppins Medium" charset="0"/>
                <a:sym typeface="Poppins Bold" charset="0"/>
              </a:rPr>
              <a:t>						Sisesta: 57 48 61</a:t>
            </a:r>
            <a:endParaRPr lang="et-EE" altLang="en-US" sz="7500" dirty="0">
              <a:solidFill>
                <a:srgbClr val="270DB0"/>
              </a:solidFill>
              <a:latin typeface="Poppins Medium" charset="0"/>
              <a:ea typeface="Poppins Medium" charset="0"/>
              <a:cs typeface="Poppins Medium" charset="0"/>
              <a:sym typeface="Poppins Bold" charset="0"/>
            </a:endParaRPr>
          </a:p>
          <a:p>
            <a:pPr eaLnBrk="1">
              <a:spcBef>
                <a:spcPts val="1800"/>
              </a:spcBef>
              <a:spcAft>
                <a:spcPts val="1800"/>
              </a:spcAft>
              <a:defRPr/>
            </a:pPr>
            <a:endParaRPr lang="et-EE" altLang="en-US" sz="6000" dirty="0">
              <a:solidFill>
                <a:schemeClr val="tx1"/>
              </a:solidFill>
              <a:latin typeface="Poppins Bold" charset="0"/>
              <a:ea typeface="Poppins Bold" charset="0"/>
              <a:cs typeface="Poppins Bold" charset="0"/>
              <a:sym typeface="Poppins Bold" charset="0"/>
            </a:endParaRPr>
          </a:p>
          <a:p>
            <a:pPr eaLnBrk="1">
              <a:spcBef>
                <a:spcPts val="1800"/>
              </a:spcBef>
              <a:spcAft>
                <a:spcPts val="1800"/>
              </a:spcAft>
              <a:defRPr/>
            </a:pPr>
            <a:endParaRPr lang="en-US" altLang="en-US" sz="6000" dirty="0" err="1" smtClean="0">
              <a:solidFill>
                <a:schemeClr val="tx1"/>
              </a:solidFill>
              <a:latin typeface="Poppins Bold" charset="0"/>
              <a:ea typeface="Poppins Bold" charset="0"/>
              <a:cs typeface="Poppins Bold"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2" name="Pilt 1"/>
          <p:cNvPicPr>
            <a:picLocks noChangeAspect="1"/>
          </p:cNvPicPr>
          <p:nvPr/>
        </p:nvPicPr>
        <p:blipFill rotWithShape="1">
          <a:blip r:embed="rId6"/>
          <a:srcRect l="9444" t="4500" r="12200" b="57000"/>
          <a:stretch/>
        </p:blipFill>
        <p:spPr>
          <a:xfrm>
            <a:off x="188155" y="3430588"/>
            <a:ext cx="26071348" cy="7205649"/>
          </a:xfrm>
          <a:prstGeom prst="rect">
            <a:avLst/>
          </a:prstGeom>
        </p:spPr>
      </p:pic>
    </p:spTree>
    <p:extLst>
      <p:ext uri="{BB962C8B-B14F-4D97-AF65-F5344CB8AC3E}">
        <p14:creationId xmlns:p14="http://schemas.microsoft.com/office/powerpoint/2010/main" val="277237387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3"/>
          <p:cNvSpPr txBox="1">
            <a:spLocks/>
          </p:cNvSpPr>
          <p:nvPr/>
        </p:nvSpPr>
        <p:spPr bwMode="auto">
          <a:xfrm>
            <a:off x="742950" y="736600"/>
            <a:ext cx="20738082"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spcBef>
                <a:spcPts val="1800"/>
              </a:spcBef>
              <a:spcAft>
                <a:spcPts val="1800"/>
              </a:spcAft>
              <a:defRPr/>
            </a:pPr>
            <a:r>
              <a:rPr lang="fi-FI" sz="7500" dirty="0" err="1">
                <a:solidFill>
                  <a:srgbClr val="270DB0"/>
                </a:solidFill>
                <a:latin typeface="Poppins Medium" charset="0"/>
                <a:ea typeface="Poppins Medium" charset="0"/>
                <a:cs typeface="Poppins Medium" charset="0"/>
              </a:rPr>
              <a:t>Kes</a:t>
            </a:r>
            <a:r>
              <a:rPr lang="fi-FI" sz="7500" dirty="0">
                <a:solidFill>
                  <a:srgbClr val="270DB0"/>
                </a:solidFill>
                <a:latin typeface="Poppins Medium" charset="0"/>
                <a:ea typeface="Poppins Medium" charset="0"/>
                <a:cs typeface="Poppins Medium" charset="0"/>
              </a:rPr>
              <a:t> </a:t>
            </a:r>
            <a:r>
              <a:rPr lang="fi-FI" sz="7500" dirty="0" err="1">
                <a:solidFill>
                  <a:srgbClr val="270DB0"/>
                </a:solidFill>
                <a:latin typeface="Poppins Medium" charset="0"/>
                <a:ea typeface="Poppins Medium" charset="0"/>
                <a:cs typeface="Poppins Medium" charset="0"/>
              </a:rPr>
              <a:t>riha</a:t>
            </a:r>
            <a:r>
              <a:rPr lang="fi-FI" sz="7500" dirty="0">
                <a:solidFill>
                  <a:srgbClr val="270DB0"/>
                </a:solidFill>
                <a:latin typeface="Poppins Medium" charset="0"/>
                <a:ea typeface="Poppins Medium" charset="0"/>
                <a:cs typeface="Poppins Medium" charset="0"/>
              </a:rPr>
              <a:t> ei tunne, </a:t>
            </a:r>
            <a:r>
              <a:rPr lang="fi-FI" sz="7500" dirty="0" err="1">
                <a:solidFill>
                  <a:srgbClr val="270DB0"/>
                </a:solidFill>
                <a:latin typeface="Poppins Medium" charset="0"/>
                <a:ea typeface="Poppins Medium" charset="0"/>
                <a:cs typeface="Poppins Medium" charset="0"/>
              </a:rPr>
              <a:t>sii</a:t>
            </a:r>
            <a:r>
              <a:rPr lang="fi-FI" sz="7500" dirty="0">
                <a:solidFill>
                  <a:srgbClr val="270DB0"/>
                </a:solidFill>
                <a:latin typeface="Poppins Medium" charset="0"/>
                <a:ea typeface="Poppins Medium" charset="0"/>
                <a:cs typeface="Poppins Medium" charset="0"/>
              </a:rPr>
              <a:t> riisu ei </a:t>
            </a:r>
            <a:r>
              <a:rPr lang="fi-FI" sz="7500" dirty="0" err="1">
                <a:solidFill>
                  <a:srgbClr val="270DB0"/>
                </a:solidFill>
                <a:latin typeface="Poppins Medium" charset="0"/>
                <a:ea typeface="Poppins Medium" charset="0"/>
                <a:cs typeface="Poppins Medium" charset="0"/>
              </a:rPr>
              <a:t>mõista</a:t>
            </a:r>
            <a:r>
              <a:rPr lang="fi-FI" sz="7500" dirty="0">
                <a:solidFill>
                  <a:srgbClr val="270DB0"/>
                </a:solidFill>
                <a:latin typeface="Poppins Medium" charset="0"/>
                <a:ea typeface="Poppins Medium" charset="0"/>
                <a:cs typeface="Poppins Medium" charset="0"/>
              </a:rPr>
              <a:t>.</a:t>
            </a:r>
            <a:endParaRPr lang="en-US" altLang="en-US" sz="7500" dirty="0" err="1">
              <a:solidFill>
                <a:srgbClr val="270DB0"/>
              </a:solidFill>
              <a:latin typeface="Poppins Medium" charset="0"/>
              <a:ea typeface="Poppins Medium" charset="0"/>
              <a:cs typeface="Poppins Medium" charset="0"/>
              <a:sym typeface="Poppins Bold" charset="0"/>
            </a:endParaRPr>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pic>
        <p:nvPicPr>
          <p:cNvPr id="3" name="Pilt 2"/>
          <p:cNvPicPr>
            <a:picLocks noChangeAspect="1"/>
          </p:cNvPicPr>
          <p:nvPr/>
        </p:nvPicPr>
        <p:blipFill rotWithShape="1">
          <a:blip r:embed="rId6"/>
          <a:srcRect l="17319" t="8701" r="18107" b="4500"/>
          <a:stretch/>
        </p:blipFill>
        <p:spPr>
          <a:xfrm>
            <a:off x="310680" y="2596103"/>
            <a:ext cx="13969552" cy="10562344"/>
          </a:xfrm>
          <a:prstGeom prst="rect">
            <a:avLst/>
          </a:prstGeom>
        </p:spPr>
      </p:pic>
    </p:spTree>
    <p:extLst>
      <p:ext uri="{BB962C8B-B14F-4D97-AF65-F5344CB8AC3E}">
        <p14:creationId xmlns:p14="http://schemas.microsoft.com/office/powerpoint/2010/main" val="187092039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2738" y="3878263"/>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77913" y="-512763"/>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475" y="-1112838"/>
            <a:ext cx="10429875" cy="1042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5"/>
          <p:cNvSpPr txBox="1">
            <a:spLocks/>
          </p:cNvSpPr>
          <p:nvPr/>
        </p:nvSpPr>
        <p:spPr bwMode="auto">
          <a:xfrm>
            <a:off x="6261100" y="9093200"/>
            <a:ext cx="11233150" cy="223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nchor="b"/>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algn="ctr" eaLnBrk="1"/>
            <a:r>
              <a:rPr lang="et-EE" altLang="en-US" sz="5600" b="0" dirty="0" smtClean="0">
                <a:solidFill>
                  <a:schemeClr val="bg1"/>
                </a:solidFill>
                <a:latin typeface="Poppins Medium" charset="0"/>
                <a:ea typeface="Poppins Medium" charset="0"/>
                <a:cs typeface="Poppins Medium" charset="0"/>
                <a:sym typeface="Poppins Medium" charset="0"/>
              </a:rPr>
              <a:t>Kuldar Adel</a:t>
            </a:r>
          </a:p>
          <a:p>
            <a:pPr algn="ctr" eaLnBrk="1"/>
            <a:r>
              <a:rPr lang="et-EE" altLang="en-US" sz="5600" b="0" dirty="0" smtClean="0">
                <a:solidFill>
                  <a:schemeClr val="bg1"/>
                </a:solidFill>
                <a:latin typeface="Poppins Medium" charset="0"/>
                <a:ea typeface="Poppins Medium" charset="0"/>
                <a:cs typeface="Poppins Medium" charset="0"/>
                <a:sym typeface="Poppins Medium" charset="0"/>
              </a:rPr>
              <a:t>Haridus- ja </a:t>
            </a:r>
            <a:r>
              <a:rPr lang="et-EE" altLang="en-US" sz="5600" b="0" dirty="0" err="1" smtClean="0">
                <a:solidFill>
                  <a:schemeClr val="bg1"/>
                </a:solidFill>
                <a:latin typeface="Poppins Medium" charset="0"/>
                <a:ea typeface="Poppins Medium" charset="0"/>
                <a:cs typeface="Poppins Medium" charset="0"/>
                <a:sym typeface="Poppins Medium" charset="0"/>
              </a:rPr>
              <a:t>Noorteamet</a:t>
            </a:r>
            <a:endParaRPr lang="et-EE" altLang="en-US" sz="5600" b="0" dirty="0" smtClean="0">
              <a:solidFill>
                <a:schemeClr val="bg1"/>
              </a:solidFill>
              <a:latin typeface="Poppins Medium" charset="0"/>
              <a:ea typeface="Poppins Medium" charset="0"/>
              <a:cs typeface="Poppins Medium" charset="0"/>
              <a:sym typeface="Poppins Medium" charset="0"/>
            </a:endParaRPr>
          </a:p>
          <a:p>
            <a:pPr algn="ctr" eaLnBrk="1"/>
            <a:r>
              <a:rPr lang="et-EE" altLang="en-US" sz="5600" b="0" dirty="0" smtClean="0">
                <a:solidFill>
                  <a:schemeClr val="bg1"/>
                </a:solidFill>
                <a:latin typeface="Poppins Medium" charset="0"/>
                <a:ea typeface="Poppins Medium" charset="0"/>
                <a:cs typeface="Poppins Medium" charset="0"/>
                <a:sym typeface="Poppins Medium" charset="0"/>
              </a:rPr>
              <a:t>735 0377</a:t>
            </a:r>
          </a:p>
          <a:p>
            <a:pPr algn="ctr" eaLnBrk="1"/>
            <a:r>
              <a:rPr lang="et-EE" altLang="en-US" sz="5600" b="0" dirty="0" smtClean="0">
                <a:solidFill>
                  <a:schemeClr val="bg1"/>
                </a:solidFill>
                <a:latin typeface="Poppins Medium" charset="0"/>
                <a:ea typeface="Poppins Medium" charset="0"/>
                <a:cs typeface="Poppins Medium" charset="0"/>
                <a:sym typeface="Poppins Medium" charset="0"/>
              </a:rPr>
              <a:t>Kuldar.Adel@harno.ee</a:t>
            </a:r>
            <a:endParaRPr lang="en-US" altLang="en-US" sz="5600" b="0" dirty="0">
              <a:solidFill>
                <a:schemeClr val="bg1"/>
              </a:solidFill>
              <a:latin typeface="Poppins Medium" charset="0"/>
              <a:ea typeface="Poppins Medium" charset="0"/>
              <a:cs typeface="Poppins Medium" charset="0"/>
              <a:sym typeface="Poppins Medium" charset="0"/>
            </a:endParaRPr>
          </a:p>
        </p:txBody>
      </p:sp>
      <p:sp>
        <p:nvSpPr>
          <p:cNvPr id="13319" name="TextBox 1"/>
          <p:cNvSpPr txBox="1">
            <a:spLocks noChangeArrowheads="1"/>
          </p:cNvSpPr>
          <p:nvPr/>
        </p:nvSpPr>
        <p:spPr bwMode="auto">
          <a:xfrm>
            <a:off x="16584613" y="4700588"/>
            <a:ext cx="59340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t-EE" altLang="et-EE" sz="14000" dirty="0">
                <a:solidFill>
                  <a:schemeClr val="bg1"/>
                </a:solidFill>
                <a:latin typeface="Poppins Bold" charset="0"/>
              </a:rPr>
              <a:t>Aitäh!</a:t>
            </a:r>
          </a:p>
        </p:txBody>
      </p:sp>
      <p:pic>
        <p:nvPicPr>
          <p:cNvPr id="8" name="Pil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err="1" smtClean="0">
                <a:solidFill>
                  <a:srgbClr val="270DB0"/>
                </a:solidFill>
                <a:latin typeface="Poppins Medium" charset="0"/>
                <a:ea typeface="Poppins Medium" charset="0"/>
                <a:cs typeface="Poppins Medium" charset="0"/>
                <a:sym typeface="Poppins Medium" charset="0"/>
              </a:rPr>
              <a:t>Noortevaldkonna</a:t>
            </a:r>
            <a:r>
              <a:rPr lang="et-EE" altLang="en-US" sz="7500" dirty="0" smtClean="0">
                <a:solidFill>
                  <a:srgbClr val="270DB0"/>
                </a:solidFill>
                <a:latin typeface="Poppins Medium" charset="0"/>
                <a:ea typeface="Poppins Medium" charset="0"/>
                <a:cs typeface="Poppins Medium" charset="0"/>
                <a:sym typeface="Poppins Medium" charset="0"/>
              </a:rPr>
              <a:t> erileht</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3" y="2681536"/>
            <a:ext cx="21063484" cy="11034464"/>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err="1" smtClean="0">
                <a:solidFill>
                  <a:srgbClr val="270DB0"/>
                </a:solidFill>
                <a:latin typeface="Poppins Medium" charset="0"/>
                <a:ea typeface="Poppins Medium" charset="0"/>
                <a:cs typeface="Poppins Medium" charset="0"/>
                <a:sym typeface="Poppins Medium" charset="0"/>
              </a:rPr>
              <a:t>Noortevaldkonna</a:t>
            </a:r>
            <a:r>
              <a:rPr lang="et-EE" altLang="en-US" sz="7500" dirty="0" smtClean="0">
                <a:solidFill>
                  <a:srgbClr val="270DB0"/>
                </a:solidFill>
                <a:latin typeface="Poppins Medium" charset="0"/>
                <a:ea typeface="Poppins Medium" charset="0"/>
                <a:cs typeface="Poppins Medium" charset="0"/>
                <a:sym typeface="Poppins Medium" charset="0"/>
              </a:rPr>
              <a:t> erileht</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3" y="2681536"/>
            <a:ext cx="21063484" cy="11034464"/>
          </a:xfrm>
          <a:prstGeom prst="rect">
            <a:avLst/>
          </a:prstGeom>
        </p:spPr>
      </p:pic>
      <p:pic>
        <p:nvPicPr>
          <p:cNvPr id="7" name="Pil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1" y="2664586"/>
            <a:ext cx="21071106" cy="11038457"/>
          </a:xfrm>
          <a:prstGeom prst="rect">
            <a:avLst/>
          </a:prstGeom>
        </p:spPr>
      </p:pic>
    </p:spTree>
    <p:extLst>
      <p:ext uri="{BB962C8B-B14F-4D97-AF65-F5344CB8AC3E}">
        <p14:creationId xmlns:p14="http://schemas.microsoft.com/office/powerpoint/2010/main" val="18912525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err="1" smtClean="0">
                <a:solidFill>
                  <a:srgbClr val="270DB0"/>
                </a:solidFill>
                <a:latin typeface="Poppins Medium" charset="0"/>
                <a:ea typeface="Poppins Medium" charset="0"/>
                <a:cs typeface="Poppins Medium" charset="0"/>
                <a:sym typeface="Poppins Medium" charset="0"/>
              </a:rPr>
              <a:t>Noortevaldkonna</a:t>
            </a:r>
            <a:r>
              <a:rPr lang="et-EE" altLang="en-US" sz="7500" dirty="0" smtClean="0">
                <a:solidFill>
                  <a:srgbClr val="270DB0"/>
                </a:solidFill>
                <a:latin typeface="Poppins Medium" charset="0"/>
                <a:ea typeface="Poppins Medium" charset="0"/>
                <a:cs typeface="Poppins Medium" charset="0"/>
                <a:sym typeface="Poppins Medium" charset="0"/>
              </a:rPr>
              <a:t> erileht</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6" name="Pil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3" y="2681536"/>
            <a:ext cx="21063484" cy="11034464"/>
          </a:xfrm>
          <a:prstGeom prst="rect">
            <a:avLst/>
          </a:prstGeom>
        </p:spPr>
      </p:pic>
      <p:pic>
        <p:nvPicPr>
          <p:cNvPr id="7" name="Pil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1" y="2664586"/>
            <a:ext cx="21071106" cy="11038457"/>
          </a:xfrm>
          <a:prstGeom prst="rect">
            <a:avLst/>
          </a:prstGeom>
        </p:spPr>
      </p:pic>
      <p:pic>
        <p:nvPicPr>
          <p:cNvPr id="8" name="Pil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85" y="2589985"/>
            <a:ext cx="21156491" cy="11083188"/>
          </a:xfrm>
          <a:prstGeom prst="rect">
            <a:avLst/>
          </a:prstGeom>
        </p:spPr>
      </p:pic>
    </p:spTree>
    <p:extLst>
      <p:ext uri="{BB962C8B-B14F-4D97-AF65-F5344CB8AC3E}">
        <p14:creationId xmlns:p14="http://schemas.microsoft.com/office/powerpoint/2010/main" val="134404708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Juhised </a:t>
            </a:r>
            <a:r>
              <a:rPr lang="et-EE" altLang="en-US" sz="7500" dirty="0" err="1" smtClean="0">
                <a:solidFill>
                  <a:srgbClr val="270DB0"/>
                </a:solidFill>
                <a:latin typeface="Poppins Medium" charset="0"/>
                <a:ea typeface="Poppins Medium" charset="0"/>
                <a:cs typeface="Poppins Medium" charset="0"/>
                <a:sym typeface="Poppins Medium" charset="0"/>
              </a:rPr>
              <a:t>noortevaldkonnale</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2" name="Pil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0" y="2596410"/>
            <a:ext cx="16359736" cy="11130078"/>
          </a:xfrm>
          <a:prstGeom prst="rect">
            <a:avLst/>
          </a:prstGeom>
        </p:spPr>
      </p:pic>
      <p:pic>
        <p:nvPicPr>
          <p:cNvPr id="7" name="Pil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18496451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Juhised </a:t>
            </a:r>
            <a:r>
              <a:rPr lang="et-EE" altLang="en-US" sz="7500" dirty="0" err="1" smtClean="0">
                <a:solidFill>
                  <a:srgbClr val="270DB0"/>
                </a:solidFill>
                <a:latin typeface="Poppins Medium" charset="0"/>
                <a:ea typeface="Poppins Medium" charset="0"/>
                <a:cs typeface="Poppins Medium" charset="0"/>
                <a:sym typeface="Poppins Medium" charset="0"/>
              </a:rPr>
              <a:t>noortevaldkonnale</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3" name="Pil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0" y="2596410"/>
            <a:ext cx="16314355" cy="8366046"/>
          </a:xfrm>
          <a:prstGeom prst="rect">
            <a:avLst/>
          </a:prstGeom>
        </p:spPr>
      </p:pic>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145282661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38838" y="-7185025"/>
            <a:ext cx="10429875" cy="1042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4363" y="-6997700"/>
            <a:ext cx="10429875" cy="1042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3"/>
          <p:cNvSpPr txBox="1">
            <a:spLocks/>
          </p:cNvSpPr>
          <p:nvPr/>
        </p:nvSpPr>
        <p:spPr bwMode="auto">
          <a:xfrm>
            <a:off x="742950" y="736600"/>
            <a:ext cx="18794413" cy="1202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437" tIns="71437" rIns="71437" bIns="71437"/>
          <a:lstStyle>
            <a:lvl1pPr>
              <a:defRPr sz="3200" b="1">
                <a:solidFill>
                  <a:srgbClr val="000000"/>
                </a:solidFill>
                <a:latin typeface="Helvetica Neue" charset="0"/>
                <a:ea typeface="Helvetica Neue" charset="0"/>
                <a:cs typeface="Helvetica Neue" charset="0"/>
                <a:sym typeface="Helvetica Neue" charset="0"/>
              </a:defRPr>
            </a:lvl1pPr>
            <a:lvl2pPr marL="742950" indent="-285750">
              <a:defRPr sz="3200" b="1">
                <a:solidFill>
                  <a:srgbClr val="000000"/>
                </a:solidFill>
                <a:latin typeface="Helvetica Neue" charset="0"/>
                <a:ea typeface="Helvetica Neue" charset="0"/>
                <a:cs typeface="Helvetica Neue" charset="0"/>
                <a:sym typeface="Helvetica Neue" charset="0"/>
              </a:defRPr>
            </a:lvl2pPr>
            <a:lvl3pPr marL="1143000" indent="-228600">
              <a:defRPr sz="3200" b="1">
                <a:solidFill>
                  <a:srgbClr val="000000"/>
                </a:solidFill>
                <a:latin typeface="Helvetica Neue" charset="0"/>
                <a:ea typeface="Helvetica Neue" charset="0"/>
                <a:cs typeface="Helvetica Neue" charset="0"/>
                <a:sym typeface="Helvetica Neue" charset="0"/>
              </a:defRPr>
            </a:lvl3pPr>
            <a:lvl4pPr marL="1600200" indent="-228600">
              <a:defRPr sz="3200" b="1">
                <a:solidFill>
                  <a:srgbClr val="000000"/>
                </a:solidFill>
                <a:latin typeface="Helvetica Neue" charset="0"/>
                <a:ea typeface="Helvetica Neue" charset="0"/>
                <a:cs typeface="Helvetica Neue" charset="0"/>
                <a:sym typeface="Helvetica Neue" charset="0"/>
              </a:defRPr>
            </a:lvl4pPr>
            <a:lvl5pPr marL="2057400" indent="-228600">
              <a:defRPr sz="3200" b="1">
                <a:solidFill>
                  <a:srgbClr val="000000"/>
                </a:solidFill>
                <a:latin typeface="Helvetica Neue" charset="0"/>
                <a:ea typeface="Helvetica Neue" charset="0"/>
                <a:cs typeface="Helvetica Neue" charset="0"/>
                <a:sym typeface="Helvetica Neue" charset="0"/>
              </a:defRPr>
            </a:lvl5pPr>
            <a:lvl6pPr marL="25146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6pPr>
            <a:lvl7pPr marL="29718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7pPr>
            <a:lvl8pPr marL="34290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8pPr>
            <a:lvl9pPr marL="3886200" indent="-228600" defTabSz="820738" eaLnBrk="0" fontAlgn="base" hangingPunct="0">
              <a:spcBef>
                <a:spcPct val="0"/>
              </a:spcBef>
              <a:spcAft>
                <a:spcPct val="0"/>
              </a:spcAft>
              <a:defRPr sz="3200" b="1">
                <a:solidFill>
                  <a:srgbClr val="000000"/>
                </a:solidFill>
                <a:latin typeface="Helvetica Neue" charset="0"/>
                <a:ea typeface="Helvetica Neue" charset="0"/>
                <a:cs typeface="Helvetica Neue" charset="0"/>
                <a:sym typeface="Helvetica Neue" charset="0"/>
              </a:defRPr>
            </a:lvl9pPr>
          </a:lstStyle>
          <a:p>
            <a:pPr eaLnBrk="1"/>
            <a:r>
              <a:rPr lang="et-EE" altLang="en-US" sz="7500" dirty="0" smtClean="0">
                <a:solidFill>
                  <a:srgbClr val="270DB0"/>
                </a:solidFill>
                <a:latin typeface="Poppins Medium" charset="0"/>
                <a:ea typeface="Poppins Medium" charset="0"/>
                <a:cs typeface="Poppins Medium" charset="0"/>
                <a:sym typeface="Poppins Medium" charset="0"/>
              </a:rPr>
              <a:t>Juhised </a:t>
            </a:r>
            <a:r>
              <a:rPr lang="et-EE" altLang="en-US" sz="7500" dirty="0" err="1" smtClean="0">
                <a:solidFill>
                  <a:srgbClr val="270DB0"/>
                </a:solidFill>
                <a:latin typeface="Poppins Medium" charset="0"/>
                <a:ea typeface="Poppins Medium" charset="0"/>
                <a:cs typeface="Poppins Medium" charset="0"/>
                <a:sym typeface="Poppins Medium" charset="0"/>
              </a:rPr>
              <a:t>noortevaldkonnale</a:t>
            </a:r>
            <a:endParaRPr lang="en-US" altLang="en-US" sz="7500" dirty="0">
              <a:solidFill>
                <a:srgbClr val="270DB0"/>
              </a:solidFill>
              <a:latin typeface="Poppins Medium" charset="0"/>
              <a:ea typeface="Poppins Medium" charset="0"/>
              <a:cs typeface="Poppins Medium" charset="0"/>
              <a:sym typeface="Poppins Medium" charset="0"/>
            </a:endParaRPr>
          </a:p>
          <a:p>
            <a:pPr eaLnBrk="1"/>
            <a:endParaRPr lang="en-US" altLang="en-US" sz="5600" b="0" dirty="0">
              <a:solidFill>
                <a:srgbClr val="270DB0"/>
              </a:solidFill>
              <a:latin typeface="Poppins Medium" charset="0"/>
              <a:ea typeface="Poppins Medium" charset="0"/>
              <a:cs typeface="Poppins Medium" charset="0"/>
              <a:sym typeface="Poppins Medium" charset="0"/>
            </a:endParaRPr>
          </a:p>
        </p:txBody>
      </p:sp>
      <p:pic>
        <p:nvPicPr>
          <p:cNvPr id="3" name="Pil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0" y="2596410"/>
            <a:ext cx="16314355" cy="8366046"/>
          </a:xfrm>
          <a:prstGeom prst="rect">
            <a:avLst/>
          </a:prstGeom>
        </p:spPr>
      </p:pic>
      <p:pic>
        <p:nvPicPr>
          <p:cNvPr id="2" name="Pil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596410"/>
            <a:ext cx="16352999" cy="9734198"/>
          </a:xfrm>
          <a:prstGeom prst="rect">
            <a:avLst/>
          </a:prstGeom>
        </p:spPr>
      </p:pic>
      <p:pic>
        <p:nvPicPr>
          <p:cNvPr id="7" name="Pil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7800" y="11153006"/>
            <a:ext cx="6071320" cy="2406738"/>
          </a:xfrm>
          <a:prstGeom prst="rect">
            <a:avLst/>
          </a:prstGeom>
        </p:spPr>
      </p:pic>
    </p:spTree>
    <p:extLst>
      <p:ext uri="{BB962C8B-B14F-4D97-AF65-F5344CB8AC3E}">
        <p14:creationId xmlns:p14="http://schemas.microsoft.com/office/powerpoint/2010/main" val="57605795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
      <a:dk1>
        <a:srgbClr val="000000"/>
      </a:dk1>
      <a:lt1>
        <a:srgbClr val="FFFFFF"/>
      </a:lt1>
      <a:dk2>
        <a:srgbClr val="5E5E5E"/>
      </a:dk2>
      <a:lt2>
        <a:srgbClr val="D6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820738" rtl="0" eaLnBrk="1"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1437" tIns="71437" rIns="71437" bIns="71437" numCol="1" anchor="ctr" anchorCtr="0" compatLnSpc="1">
        <a:prstTxWarp prst="textNoShape">
          <a:avLst/>
        </a:prstTxWarp>
        <a:spAutoFit/>
      </a:bodyPr>
      <a:lstStyle>
        <a:defPPr marL="0" marR="0" indent="0" algn="ctr" defTabSz="820738" rtl="0" eaLnBrk="1"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E5E5E"/>
      </a:dk2>
      <a:lt2>
        <a:srgbClr val="D6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914</Words>
  <Application>Microsoft Office PowerPoint</Application>
  <PresentationFormat>Kohandatud</PresentationFormat>
  <Paragraphs>153</Paragraphs>
  <Slides>36</Slides>
  <Notes>25</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36</vt:i4>
      </vt:variant>
    </vt:vector>
  </HeadingPairs>
  <TitlesOfParts>
    <vt:vector size="44" baseType="lpstr">
      <vt:lpstr>Arial</vt:lpstr>
      <vt:lpstr>Helvetica Neue</vt:lpstr>
      <vt:lpstr>Helvetica Neue Light</vt:lpstr>
      <vt:lpstr>Helvetica Neue Medium</vt:lpstr>
      <vt:lpstr>Poppins Bold</vt:lpstr>
      <vt:lpstr>Poppins Medium</vt:lpstr>
      <vt:lpstr>Wingdings</vt:lpstr>
      <vt:lpstr>White</vt:lpstr>
      <vt:lpstr>HarNo (end. Eesti Noorsootöö Keskus) tegevused noortevaldkonna korraldamisel  eriolukorra ajal  ja järgselt</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Noortevaldkond 2035</dc:title>
  <dc:creator>Age Toomla</dc:creator>
  <cp:lastModifiedBy>Monica Jaanimets</cp:lastModifiedBy>
  <cp:revision>51</cp:revision>
  <dcterms:modified xsi:type="dcterms:W3CDTF">2020-09-10T07:50:27Z</dcterms:modified>
</cp:coreProperties>
</file>