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0" r:id="rId3"/>
    <p:sldId id="281" r:id="rId4"/>
    <p:sldId id="282" r:id="rId5"/>
    <p:sldId id="302" r:id="rId6"/>
    <p:sldId id="297" r:id="rId7"/>
    <p:sldId id="303" r:id="rId8"/>
    <p:sldId id="305" r:id="rId9"/>
    <p:sldId id="304" r:id="rId10"/>
    <p:sldId id="306" r:id="rId11"/>
    <p:sldId id="307" r:id="rId12"/>
    <p:sldId id="308" r:id="rId13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AB67D-2889-4B1A-9E67-89F1007C8D19}" type="datetimeFigureOut">
              <a:rPr lang="et-EE" smtClean="0"/>
              <a:t>03.09.2019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55544-D726-40AE-8B5F-BE231E20DE4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002686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AFC60B-EE2A-44E6-8450-EF610FCD6E50}" type="datetimeFigureOut">
              <a:rPr lang="et-EE" smtClean="0"/>
              <a:t>03.09.2019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FE11C8-369A-402D-B755-9D321B95EC4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57311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1524000" y="2533249"/>
            <a:ext cx="9144000" cy="166497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 dirty="0" smtClean="0"/>
              <a:t>Muutke pealkirja laadi</a:t>
            </a:r>
            <a:endParaRPr lang="et-EE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514475" y="4225210"/>
            <a:ext cx="9144000" cy="136596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t-EE" dirty="0" smtClean="0"/>
              <a:t>Klõpsake juhtslaidi alapealkirja laadi redigeerimiseks</a:t>
            </a:r>
            <a:endParaRPr lang="et-EE" dirty="0"/>
          </a:p>
        </p:txBody>
      </p:sp>
      <p:pic>
        <p:nvPicPr>
          <p:cNvPr id="12" name="Pil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7651" y="0"/>
            <a:ext cx="10058400" cy="1330642"/>
          </a:xfrm>
          <a:prstGeom prst="rect">
            <a:avLst/>
          </a:prstGeom>
        </p:spPr>
      </p:pic>
      <p:pic>
        <p:nvPicPr>
          <p:cNvPr id="13" name="Pil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00" y="0"/>
            <a:ext cx="10058400" cy="1330642"/>
          </a:xfrm>
          <a:prstGeom prst="rect">
            <a:avLst/>
          </a:prstGeom>
        </p:spPr>
      </p:pic>
      <p:sp>
        <p:nvSpPr>
          <p:cNvPr id="18" name="Kuupäeva kohatäide 3"/>
          <p:cNvSpPr>
            <a:spLocks noGrp="1"/>
          </p:cNvSpPr>
          <p:nvPr>
            <p:ph type="dt" sz="half" idx="2"/>
          </p:nvPr>
        </p:nvSpPr>
        <p:spPr>
          <a:xfrm>
            <a:off x="114299" y="6129177"/>
            <a:ext cx="2743200" cy="365125"/>
          </a:xfrm>
          <a:prstGeom prst="rect">
            <a:avLst/>
          </a:prstGeom>
        </p:spPr>
        <p:txBody>
          <a:bodyPr/>
          <a:lstStyle/>
          <a:p>
            <a:fld id="{A1C60D9B-B416-44B1-8DD8-D254D960252F}" type="datetime1">
              <a:rPr lang="et-EE" smtClean="0"/>
              <a:t>03.09.2019</a:t>
            </a:fld>
            <a:endParaRPr lang="et-EE"/>
          </a:p>
        </p:txBody>
      </p:sp>
      <p:sp>
        <p:nvSpPr>
          <p:cNvPr id="19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2943225" y="6129178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20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9334501" y="6129177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  <p:grpSp>
        <p:nvGrpSpPr>
          <p:cNvPr id="4" name="Rühm 3"/>
          <p:cNvGrpSpPr/>
          <p:nvPr userDrawn="1"/>
        </p:nvGrpSpPr>
        <p:grpSpPr>
          <a:xfrm>
            <a:off x="5427533" y="651785"/>
            <a:ext cx="1317884" cy="1673730"/>
            <a:chOff x="5427533" y="651785"/>
            <a:chExt cx="1317884" cy="1673730"/>
          </a:xfrm>
        </p:grpSpPr>
        <p:sp>
          <p:nvSpPr>
            <p:cNvPr id="23" name="Ovaal 22"/>
            <p:cNvSpPr/>
            <p:nvPr userDrawn="1"/>
          </p:nvSpPr>
          <p:spPr>
            <a:xfrm>
              <a:off x="5427533" y="651785"/>
              <a:ext cx="1317884" cy="131788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/>
            </a:p>
          </p:txBody>
        </p:sp>
        <p:pic>
          <p:nvPicPr>
            <p:cNvPr id="25" name="Pilt 24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6799" y="975383"/>
              <a:ext cx="1139352" cy="135013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49921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487818"/>
          </a:xfrm>
        </p:spPr>
        <p:txBody>
          <a:bodyPr vert="eaVert"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13" name="Kuupäeva kohatäide 3"/>
          <p:cNvSpPr>
            <a:spLocks noGrp="1"/>
          </p:cNvSpPr>
          <p:nvPr>
            <p:ph type="dt" sz="half" idx="2"/>
          </p:nvPr>
        </p:nvSpPr>
        <p:spPr>
          <a:xfrm>
            <a:off x="838199" y="6313443"/>
            <a:ext cx="2019299" cy="365125"/>
          </a:xfrm>
          <a:prstGeom prst="rect">
            <a:avLst/>
          </a:prstGeom>
        </p:spPr>
        <p:txBody>
          <a:bodyPr/>
          <a:lstStyle/>
          <a:p>
            <a:fld id="{19AE3641-8FB4-4E33-B790-138660DCA0E6}" type="datetime1">
              <a:rPr lang="et-EE" smtClean="0"/>
              <a:t>03.09.2019</a:t>
            </a:fld>
            <a:endParaRPr lang="et-EE"/>
          </a:p>
        </p:txBody>
      </p:sp>
      <p:sp>
        <p:nvSpPr>
          <p:cNvPr id="14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2943225" y="6313444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15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9334501" y="6313443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7488979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937684"/>
          </a:xfrm>
        </p:spPr>
        <p:txBody>
          <a:bodyPr vert="eaVert"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838201" y="365124"/>
            <a:ext cx="7734300" cy="5937685"/>
          </a:xfrm>
        </p:spPr>
        <p:txBody>
          <a:bodyPr vert="eaVert"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13" name="Kuupäeva kohatäide 3"/>
          <p:cNvSpPr>
            <a:spLocks noGrp="1"/>
          </p:cNvSpPr>
          <p:nvPr>
            <p:ph type="dt" sz="half" idx="2"/>
          </p:nvPr>
        </p:nvSpPr>
        <p:spPr>
          <a:xfrm>
            <a:off x="838201" y="6302810"/>
            <a:ext cx="2019298" cy="365125"/>
          </a:xfrm>
          <a:prstGeom prst="rect">
            <a:avLst/>
          </a:prstGeom>
        </p:spPr>
        <p:txBody>
          <a:bodyPr/>
          <a:lstStyle/>
          <a:p>
            <a:fld id="{27FD3AE0-29E2-4355-9CC2-EFFBB00A4CBD}" type="datetime1">
              <a:rPr lang="et-EE" smtClean="0"/>
              <a:t>03.09.2019</a:t>
            </a:fld>
            <a:endParaRPr lang="et-EE"/>
          </a:p>
        </p:txBody>
      </p:sp>
      <p:sp>
        <p:nvSpPr>
          <p:cNvPr id="14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2943225" y="6302811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15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9334501" y="6302810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419097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55923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16" name="Kuupäeva kohatäide 3"/>
          <p:cNvSpPr>
            <a:spLocks noGrp="1"/>
          </p:cNvSpPr>
          <p:nvPr>
            <p:ph type="dt" sz="half" idx="10"/>
          </p:nvPr>
        </p:nvSpPr>
        <p:spPr>
          <a:xfrm>
            <a:off x="838199" y="6281548"/>
            <a:ext cx="2019299" cy="365125"/>
          </a:xfrm>
          <a:prstGeom prst="rect">
            <a:avLst/>
          </a:prstGeom>
        </p:spPr>
        <p:txBody>
          <a:bodyPr/>
          <a:lstStyle/>
          <a:p>
            <a:fld id="{FE79A295-38AD-4F02-9D23-04E0405D1BBA}" type="datetime1">
              <a:rPr lang="et-EE" smtClean="0"/>
              <a:t>03.09.2019</a:t>
            </a:fld>
            <a:endParaRPr lang="et-EE"/>
          </a:p>
        </p:txBody>
      </p:sp>
      <p:sp>
        <p:nvSpPr>
          <p:cNvPr id="17" name="Jaluse kohatäide 4"/>
          <p:cNvSpPr>
            <a:spLocks noGrp="1"/>
          </p:cNvSpPr>
          <p:nvPr>
            <p:ph type="ftr" sz="quarter" idx="11"/>
          </p:nvPr>
        </p:nvSpPr>
        <p:spPr>
          <a:xfrm>
            <a:off x="2943225" y="6281549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18" name="Slaidinumbri kohatäide 5"/>
          <p:cNvSpPr>
            <a:spLocks noGrp="1"/>
          </p:cNvSpPr>
          <p:nvPr>
            <p:ph type="sldNum" sz="quarter" idx="12"/>
          </p:nvPr>
        </p:nvSpPr>
        <p:spPr>
          <a:xfrm>
            <a:off x="9334501" y="6281548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272783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61994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16" name="Kuupäeva kohatäide 3"/>
          <p:cNvSpPr>
            <a:spLocks noGrp="1"/>
          </p:cNvSpPr>
          <p:nvPr>
            <p:ph type="dt" sz="half" idx="10"/>
          </p:nvPr>
        </p:nvSpPr>
        <p:spPr>
          <a:xfrm>
            <a:off x="831851" y="6292181"/>
            <a:ext cx="2025648" cy="365125"/>
          </a:xfrm>
          <a:prstGeom prst="rect">
            <a:avLst/>
          </a:prstGeom>
        </p:spPr>
        <p:txBody>
          <a:bodyPr/>
          <a:lstStyle/>
          <a:p>
            <a:fld id="{6796515F-8B72-4AF4-BE57-2BDB026F3DBD}" type="datetime1">
              <a:rPr lang="et-EE" smtClean="0"/>
              <a:t>03.09.2019</a:t>
            </a:fld>
            <a:endParaRPr lang="et-EE"/>
          </a:p>
        </p:txBody>
      </p:sp>
      <p:sp>
        <p:nvSpPr>
          <p:cNvPr id="17" name="Jaluse kohatäide 4"/>
          <p:cNvSpPr>
            <a:spLocks noGrp="1"/>
          </p:cNvSpPr>
          <p:nvPr>
            <p:ph type="ftr" sz="quarter" idx="11"/>
          </p:nvPr>
        </p:nvSpPr>
        <p:spPr>
          <a:xfrm>
            <a:off x="2943225" y="6292182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18" name="Slaidinumbri kohatäide 5"/>
          <p:cNvSpPr>
            <a:spLocks noGrp="1"/>
          </p:cNvSpPr>
          <p:nvPr>
            <p:ph type="sldNum" sz="quarter" idx="12"/>
          </p:nvPr>
        </p:nvSpPr>
        <p:spPr>
          <a:xfrm>
            <a:off x="9334501" y="6292181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2182331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466556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466556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17" name="Kuupäeva kohatäide 3"/>
          <p:cNvSpPr>
            <a:spLocks noGrp="1"/>
          </p:cNvSpPr>
          <p:nvPr>
            <p:ph type="dt" sz="half" idx="10"/>
          </p:nvPr>
        </p:nvSpPr>
        <p:spPr>
          <a:xfrm>
            <a:off x="838199" y="6292181"/>
            <a:ext cx="2019299" cy="365125"/>
          </a:xfrm>
          <a:prstGeom prst="rect">
            <a:avLst/>
          </a:prstGeom>
        </p:spPr>
        <p:txBody>
          <a:bodyPr/>
          <a:lstStyle/>
          <a:p>
            <a:fld id="{7B5713B7-6C5E-4159-934C-EB0CEEEA7FDE}" type="datetime1">
              <a:rPr lang="et-EE" smtClean="0"/>
              <a:t>03.09.2019</a:t>
            </a:fld>
            <a:endParaRPr lang="et-EE"/>
          </a:p>
        </p:txBody>
      </p:sp>
      <p:sp>
        <p:nvSpPr>
          <p:cNvPr id="18" name="Jaluse kohatäide 4"/>
          <p:cNvSpPr>
            <a:spLocks noGrp="1"/>
          </p:cNvSpPr>
          <p:nvPr>
            <p:ph type="ftr" sz="quarter" idx="11"/>
          </p:nvPr>
        </p:nvSpPr>
        <p:spPr>
          <a:xfrm>
            <a:off x="2943225" y="6292182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19" name="Slaidinumbri kohatäide 5"/>
          <p:cNvSpPr>
            <a:spLocks noGrp="1"/>
          </p:cNvSpPr>
          <p:nvPr>
            <p:ph type="sldNum" sz="quarter" idx="12"/>
          </p:nvPr>
        </p:nvSpPr>
        <p:spPr>
          <a:xfrm>
            <a:off x="9334501" y="6292181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65654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787104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787104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16" name="Kuupäeva kohatäide 3"/>
          <p:cNvSpPr>
            <a:spLocks noGrp="1"/>
          </p:cNvSpPr>
          <p:nvPr>
            <p:ph type="dt" sz="half" idx="10"/>
          </p:nvPr>
        </p:nvSpPr>
        <p:spPr>
          <a:xfrm>
            <a:off x="839787" y="6292179"/>
            <a:ext cx="2017711" cy="365125"/>
          </a:xfrm>
          <a:prstGeom prst="rect">
            <a:avLst/>
          </a:prstGeom>
        </p:spPr>
        <p:txBody>
          <a:bodyPr/>
          <a:lstStyle/>
          <a:p>
            <a:fld id="{FB7B43FF-FC16-4DD3-B50A-8EEEB63C1D75}" type="datetime1">
              <a:rPr lang="et-EE" smtClean="0"/>
              <a:t>03.09.2019</a:t>
            </a:fld>
            <a:endParaRPr lang="et-EE"/>
          </a:p>
        </p:txBody>
      </p:sp>
      <p:sp>
        <p:nvSpPr>
          <p:cNvPr id="17" name="Jaluse kohatäide 4"/>
          <p:cNvSpPr>
            <a:spLocks noGrp="1"/>
          </p:cNvSpPr>
          <p:nvPr>
            <p:ph type="ftr" sz="quarter" idx="11"/>
          </p:nvPr>
        </p:nvSpPr>
        <p:spPr>
          <a:xfrm>
            <a:off x="2943225" y="6292180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19" name="Slaidinumbri kohatäide 5"/>
          <p:cNvSpPr>
            <a:spLocks noGrp="1"/>
          </p:cNvSpPr>
          <p:nvPr>
            <p:ph type="sldNum" sz="quarter" idx="12"/>
          </p:nvPr>
        </p:nvSpPr>
        <p:spPr>
          <a:xfrm>
            <a:off x="9334501" y="6292179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133064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12" name="Kuupäeva kohatäide 3"/>
          <p:cNvSpPr>
            <a:spLocks noGrp="1"/>
          </p:cNvSpPr>
          <p:nvPr>
            <p:ph type="dt" sz="half" idx="2"/>
          </p:nvPr>
        </p:nvSpPr>
        <p:spPr>
          <a:xfrm>
            <a:off x="838199" y="6292179"/>
            <a:ext cx="2019299" cy="365125"/>
          </a:xfrm>
          <a:prstGeom prst="rect">
            <a:avLst/>
          </a:prstGeom>
        </p:spPr>
        <p:txBody>
          <a:bodyPr/>
          <a:lstStyle/>
          <a:p>
            <a:fld id="{3FC86ADE-B0A6-4DA3-9C48-E3A2664191C9}" type="datetime1">
              <a:rPr lang="et-EE" smtClean="0"/>
              <a:t>03.09.2019</a:t>
            </a:fld>
            <a:endParaRPr lang="et-EE"/>
          </a:p>
        </p:txBody>
      </p:sp>
      <p:sp>
        <p:nvSpPr>
          <p:cNvPr id="13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2943225" y="6292180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14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9334501" y="6292179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456181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Kuupäeva kohatäide 3"/>
          <p:cNvSpPr>
            <a:spLocks noGrp="1"/>
          </p:cNvSpPr>
          <p:nvPr>
            <p:ph type="dt" sz="half" idx="2"/>
          </p:nvPr>
        </p:nvSpPr>
        <p:spPr>
          <a:xfrm>
            <a:off x="895351" y="6292181"/>
            <a:ext cx="1962148" cy="365125"/>
          </a:xfrm>
          <a:prstGeom prst="rect">
            <a:avLst/>
          </a:prstGeom>
        </p:spPr>
        <p:txBody>
          <a:bodyPr/>
          <a:lstStyle/>
          <a:p>
            <a:fld id="{D66A0DC6-DDC4-4ADD-9096-BF02B16B03C9}" type="datetime1">
              <a:rPr lang="et-EE" smtClean="0"/>
              <a:t>03.09.2019</a:t>
            </a:fld>
            <a:endParaRPr lang="et-EE" dirty="0"/>
          </a:p>
        </p:txBody>
      </p:sp>
      <p:sp>
        <p:nvSpPr>
          <p:cNvPr id="6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2943225" y="6292182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7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9334501" y="6292181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7574583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530475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4234781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14" name="Kuupäeva kohatäide 3"/>
          <p:cNvSpPr>
            <a:spLocks noGrp="1"/>
          </p:cNvSpPr>
          <p:nvPr>
            <p:ph type="dt" sz="half" idx="10"/>
          </p:nvPr>
        </p:nvSpPr>
        <p:spPr>
          <a:xfrm>
            <a:off x="839787" y="6292180"/>
            <a:ext cx="2017711" cy="365125"/>
          </a:xfrm>
          <a:prstGeom prst="rect">
            <a:avLst/>
          </a:prstGeom>
        </p:spPr>
        <p:txBody>
          <a:bodyPr/>
          <a:lstStyle/>
          <a:p>
            <a:fld id="{9D0029B0-91A3-4D57-9389-D68FAC25AE8C}" type="datetime1">
              <a:rPr lang="et-EE" smtClean="0"/>
              <a:t>03.09.2019</a:t>
            </a:fld>
            <a:endParaRPr lang="et-EE"/>
          </a:p>
        </p:txBody>
      </p:sp>
      <p:sp>
        <p:nvSpPr>
          <p:cNvPr id="15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2943225" y="6292181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16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9334501" y="6292180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7316366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5304754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4234782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14" name="Kuupäeva kohatäide 3"/>
          <p:cNvSpPr>
            <a:spLocks noGrp="1"/>
          </p:cNvSpPr>
          <p:nvPr>
            <p:ph type="dt" sz="half" idx="10"/>
          </p:nvPr>
        </p:nvSpPr>
        <p:spPr>
          <a:xfrm>
            <a:off x="839787" y="6292181"/>
            <a:ext cx="2017711" cy="365125"/>
          </a:xfrm>
          <a:prstGeom prst="rect">
            <a:avLst/>
          </a:prstGeom>
        </p:spPr>
        <p:txBody>
          <a:bodyPr/>
          <a:lstStyle/>
          <a:p>
            <a:fld id="{6B780867-3A33-4A84-8E4E-C881CA8B6597}" type="datetime1">
              <a:rPr lang="et-EE" smtClean="0"/>
              <a:t>03.09.2019</a:t>
            </a:fld>
            <a:endParaRPr lang="et-EE"/>
          </a:p>
        </p:txBody>
      </p:sp>
      <p:sp>
        <p:nvSpPr>
          <p:cNvPr id="15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2943225" y="6292182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16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9334501" y="6292181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0235272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 dirty="0" smtClean="0"/>
              <a:t>Muutke pealkirja laadi</a:t>
            </a:r>
            <a:endParaRPr lang="et-EE" dirty="0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413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7" name="Kuupäeva kohatäide 3"/>
          <p:cNvSpPr>
            <a:spLocks noGrp="1"/>
          </p:cNvSpPr>
          <p:nvPr>
            <p:ph type="dt" sz="half" idx="2"/>
          </p:nvPr>
        </p:nvSpPr>
        <p:spPr>
          <a:xfrm>
            <a:off x="114299" y="6270914"/>
            <a:ext cx="2743200" cy="365125"/>
          </a:xfrm>
          <a:prstGeom prst="rect">
            <a:avLst/>
          </a:prstGeom>
        </p:spPr>
        <p:txBody>
          <a:bodyPr/>
          <a:lstStyle/>
          <a:p>
            <a:fld id="{D4B98258-074F-4897-B7C9-135BCCC4D1A4}" type="datetime1">
              <a:rPr lang="et-EE" smtClean="0"/>
              <a:t>03.09.2019</a:t>
            </a:fld>
            <a:endParaRPr lang="et-EE"/>
          </a:p>
        </p:txBody>
      </p:sp>
      <p:sp>
        <p:nvSpPr>
          <p:cNvPr id="8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2943225" y="6270915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9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9334501" y="6270914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  <p:grpSp>
        <p:nvGrpSpPr>
          <p:cNvPr id="10" name="Rühm 9"/>
          <p:cNvGrpSpPr/>
          <p:nvPr/>
        </p:nvGrpSpPr>
        <p:grpSpPr>
          <a:xfrm>
            <a:off x="-247650" y="6667938"/>
            <a:ext cx="12782551" cy="508158"/>
            <a:chOff x="-247650" y="6540342"/>
            <a:chExt cx="12782550" cy="508158"/>
          </a:xfrm>
        </p:grpSpPr>
        <p:pic>
          <p:nvPicPr>
            <p:cNvPr id="11" name="Pilt 10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47650" y="6540342"/>
              <a:ext cx="10058400" cy="508158"/>
            </a:xfrm>
            <a:prstGeom prst="rect">
              <a:avLst/>
            </a:prstGeom>
          </p:spPr>
        </p:pic>
        <p:pic>
          <p:nvPicPr>
            <p:cNvPr id="12" name="Pilt 11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76500" y="6540342"/>
              <a:ext cx="10058400" cy="508158"/>
            </a:xfrm>
            <a:prstGeom prst="rect">
              <a:avLst/>
            </a:prstGeom>
          </p:spPr>
        </p:pic>
      </p:grpSp>
      <p:grpSp>
        <p:nvGrpSpPr>
          <p:cNvPr id="13" name="Rühm 12"/>
          <p:cNvGrpSpPr/>
          <p:nvPr/>
        </p:nvGrpSpPr>
        <p:grpSpPr>
          <a:xfrm>
            <a:off x="-247650" y="-143032"/>
            <a:ext cx="12782551" cy="508158"/>
            <a:chOff x="-247650" y="6540342"/>
            <a:chExt cx="12782550" cy="508158"/>
          </a:xfrm>
        </p:grpSpPr>
        <p:pic>
          <p:nvPicPr>
            <p:cNvPr id="14" name="Pilt 13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47650" y="6540342"/>
              <a:ext cx="10058400" cy="508158"/>
            </a:xfrm>
            <a:prstGeom prst="rect">
              <a:avLst/>
            </a:prstGeom>
          </p:spPr>
        </p:pic>
        <p:pic>
          <p:nvPicPr>
            <p:cNvPr id="15" name="Pilt 14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76500" y="6540342"/>
              <a:ext cx="10058400" cy="508158"/>
            </a:xfrm>
            <a:prstGeom prst="rect">
              <a:avLst/>
            </a:prstGeom>
          </p:spPr>
        </p:pic>
      </p:grpSp>
      <p:grpSp>
        <p:nvGrpSpPr>
          <p:cNvPr id="4" name="Rühm 3"/>
          <p:cNvGrpSpPr/>
          <p:nvPr/>
        </p:nvGrpSpPr>
        <p:grpSpPr>
          <a:xfrm>
            <a:off x="5762404" y="68744"/>
            <a:ext cx="667192" cy="720357"/>
            <a:chOff x="5762404" y="68744"/>
            <a:chExt cx="667192" cy="720357"/>
          </a:xfrm>
        </p:grpSpPr>
        <p:sp>
          <p:nvSpPr>
            <p:cNvPr id="17" name="Ovaal 16"/>
            <p:cNvSpPr/>
            <p:nvPr userDrawn="1"/>
          </p:nvSpPr>
          <p:spPr>
            <a:xfrm>
              <a:off x="5762404" y="68744"/>
              <a:ext cx="667192" cy="66719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/>
            </a:p>
          </p:txBody>
        </p:sp>
        <p:pic>
          <p:nvPicPr>
            <p:cNvPr id="18" name="Pilt 17"/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27916" y="201576"/>
              <a:ext cx="536168" cy="5875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97936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rviseinfo.ee/et/tervise-edendamine/lasteaias" TargetMode="External"/><Relationship Id="rId2" Type="http://schemas.openxmlformats.org/officeDocument/2006/relationships/hyperlink" Target="http://www.terviseinfo.ee/et/tervise-edendamine/koolis/tervist-edendavate-koolide-vorgustik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vepa.ee/" TargetMode="External"/><Relationship Id="rId4" Type="http://schemas.openxmlformats.org/officeDocument/2006/relationships/hyperlink" Target="http://liikumislabor.ut.ee/liikuma-kutsuv-kool-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1524000" y="2628900"/>
            <a:ext cx="9144000" cy="1390649"/>
          </a:xfrm>
        </p:spPr>
        <p:txBody>
          <a:bodyPr>
            <a:normAutofit fontScale="90000"/>
          </a:bodyPr>
          <a:lstStyle/>
          <a:p>
            <a:r>
              <a:rPr lang="et-EE" sz="4400" b="1" dirty="0" smtClean="0"/>
              <a:t/>
            </a:r>
            <a:br>
              <a:rPr lang="et-EE" sz="4400" b="1" dirty="0" smtClean="0"/>
            </a:br>
            <a:r>
              <a:rPr lang="et-EE" sz="4400" b="1" dirty="0"/>
              <a:t/>
            </a:r>
            <a:br>
              <a:rPr lang="et-EE" sz="4400" b="1" dirty="0"/>
            </a:br>
            <a:r>
              <a:rPr lang="et-EE" sz="4400" b="1" dirty="0" smtClean="0"/>
              <a:t/>
            </a:r>
            <a:br>
              <a:rPr lang="et-EE" sz="4400" b="1" dirty="0" smtClean="0"/>
            </a:br>
            <a:r>
              <a:rPr lang="et-EE" sz="4400" b="1" dirty="0"/>
              <a:t/>
            </a:r>
            <a:br>
              <a:rPr lang="et-EE" sz="4400" b="1" dirty="0"/>
            </a:br>
            <a:r>
              <a:rPr lang="et-EE" sz="4400" b="1" dirty="0" smtClean="0"/>
              <a:t/>
            </a:r>
            <a:br>
              <a:rPr lang="et-EE" sz="4400" b="1" dirty="0" smtClean="0"/>
            </a:br>
            <a:r>
              <a:rPr lang="et-EE" sz="4400" b="1" dirty="0"/>
              <a:t/>
            </a:r>
            <a:br>
              <a:rPr lang="et-EE" sz="4400" b="1" dirty="0"/>
            </a:br>
            <a:r>
              <a:rPr lang="et-EE" sz="4400" b="1" dirty="0" smtClean="0"/>
              <a:t/>
            </a:r>
            <a:br>
              <a:rPr lang="et-EE" sz="4400" b="1" dirty="0" smtClean="0"/>
            </a:br>
            <a:r>
              <a:rPr lang="et-EE" sz="4400" b="1" dirty="0"/>
              <a:t/>
            </a:r>
            <a:br>
              <a:rPr lang="et-EE" sz="4400" b="1" dirty="0"/>
            </a:br>
            <a:r>
              <a:rPr lang="et-EE" sz="4400" b="1" dirty="0" smtClean="0"/>
              <a:t/>
            </a:r>
            <a:br>
              <a:rPr lang="et-EE" sz="4400" b="1" dirty="0" smtClean="0"/>
            </a:br>
            <a:r>
              <a:rPr lang="et-EE" sz="4400" b="1" dirty="0"/>
              <a:t/>
            </a:r>
            <a:br>
              <a:rPr lang="et-EE" sz="4400" b="1" dirty="0"/>
            </a:br>
            <a:r>
              <a:rPr lang="et-EE" sz="4400" b="1" dirty="0" err="1" smtClean="0"/>
              <a:t>Tervisedendus</a:t>
            </a:r>
            <a:r>
              <a:rPr lang="et-EE" sz="4400" b="1" dirty="0" smtClean="0"/>
              <a:t> Lääne Virumaal ja Rakvere vallas</a:t>
            </a:r>
            <a:endParaRPr lang="et-EE" sz="4400" b="1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514475" y="4045789"/>
            <a:ext cx="9018378" cy="1682151"/>
          </a:xfrm>
        </p:spPr>
        <p:txBody>
          <a:bodyPr>
            <a:normAutofit/>
          </a:bodyPr>
          <a:lstStyle/>
          <a:p>
            <a:endParaRPr lang="et-EE" dirty="0" smtClean="0"/>
          </a:p>
          <a:p>
            <a:r>
              <a:rPr lang="et-EE" dirty="0" smtClean="0"/>
              <a:t>Maido Nõlvak</a:t>
            </a:r>
          </a:p>
          <a:p>
            <a:r>
              <a:rPr lang="et-EE" sz="2000" dirty="0" smtClean="0"/>
              <a:t>Vallavanem</a:t>
            </a:r>
          </a:p>
          <a:p>
            <a:r>
              <a:rPr lang="et-EE" sz="2000" dirty="0" smtClean="0"/>
              <a:t>Lääne Virumaa Turvalisusnõukogu esimees ja tervisenõukogu liige</a:t>
            </a:r>
          </a:p>
        </p:txBody>
      </p:sp>
      <p:pic>
        <p:nvPicPr>
          <p:cNvPr id="3074" name="Picture 2" descr="C:\Users\Maido Nõlvak\Desktop\EESTI_10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6999" y="5257800"/>
            <a:ext cx="1659467" cy="1126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711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495933"/>
          </a:xfrm>
        </p:spPr>
        <p:txBody>
          <a:bodyPr>
            <a:normAutofit fontScale="90000"/>
          </a:bodyPr>
          <a:lstStyle/>
          <a:p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542925" y="933450"/>
            <a:ext cx="11144250" cy="534809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t-EE" dirty="0"/>
              <a:t>Eesmärk 4. </a:t>
            </a:r>
            <a:r>
              <a:rPr lang="et-EE" b="1" dirty="0"/>
              <a:t>Vaimse tervise probleemide ennetamiseks </a:t>
            </a:r>
            <a:r>
              <a:rPr lang="et-EE" dirty="0"/>
              <a:t>uute süsteemsete protsesside algatamine.</a:t>
            </a:r>
          </a:p>
          <a:p>
            <a:pPr marL="0" indent="0">
              <a:buNone/>
            </a:pPr>
            <a:r>
              <a:rPr lang="et-EE" u="sng" dirty="0"/>
              <a:t>Tegevussuund 4.1 </a:t>
            </a:r>
            <a:r>
              <a:rPr lang="et-EE" dirty="0"/>
              <a:t>Uute süsteemsete koostöövormide ellukutsumine ja koordineerimine.</a:t>
            </a:r>
          </a:p>
          <a:p>
            <a:pPr lvl="0"/>
            <a:r>
              <a:rPr lang="et-EE" b="1" dirty="0"/>
              <a:t>Igas KOV laste- ja perede valdkondadeülese võrgustiku loomine</a:t>
            </a:r>
            <a:r>
              <a:rPr lang="et-EE" dirty="0"/>
              <a:t>, mis toetaks ennetustegevust ning laste õiguste ja heaolu tagamist. </a:t>
            </a:r>
            <a:r>
              <a:rPr lang="et-EE" dirty="0" smtClean="0"/>
              <a:t>Rakvere vallas pilootprojekt. </a:t>
            </a:r>
          </a:p>
          <a:p>
            <a:pPr lvl="0"/>
            <a:r>
              <a:rPr lang="et-EE" i="1" u="sng" dirty="0" smtClean="0"/>
              <a:t>Maakonna sotsiaalkaitsekomisjon loomine Turvalisusnõukogu alla.</a:t>
            </a:r>
          </a:p>
          <a:p>
            <a:pPr lvl="0"/>
            <a:r>
              <a:rPr lang="et-EE" i="1" u="sng" dirty="0" smtClean="0"/>
              <a:t>Lähisuhtevägivalla juhtumite vähendamise meetmed.</a:t>
            </a:r>
            <a:endParaRPr lang="et-EE" i="1" u="sng" dirty="0"/>
          </a:p>
          <a:p>
            <a:pPr lvl="0"/>
            <a:r>
              <a:rPr lang="et-EE" b="1" dirty="0"/>
              <a:t>Maakondliku sotsiaal- ja haridusvaldkonna koordinaatori ametikoha loomine ja täitmine.</a:t>
            </a:r>
          </a:p>
          <a:p>
            <a:pPr marL="0" indent="0">
              <a:buNone/>
            </a:pPr>
            <a:r>
              <a:rPr lang="et-EE" u="sng" dirty="0"/>
              <a:t>Tegevussuund 4.2 </a:t>
            </a:r>
            <a:r>
              <a:rPr lang="et-EE" dirty="0"/>
              <a:t>Teavitustöö vaimse tervise probleemide ennetamiseks.</a:t>
            </a:r>
          </a:p>
          <a:p>
            <a:pPr lvl="0"/>
            <a:r>
              <a:rPr lang="et-EE" dirty="0"/>
              <a:t>Valmisolek KOV ajalehtedes kajastama vaimse tervise probleemide kohta tõenduspõhist </a:t>
            </a:r>
            <a:r>
              <a:rPr lang="et-EE" dirty="0" smtClean="0"/>
              <a:t>infot.</a:t>
            </a:r>
            <a:endParaRPr lang="et-EE" dirty="0"/>
          </a:p>
          <a:p>
            <a:pPr lvl="0"/>
            <a:r>
              <a:rPr lang="et-EE" dirty="0"/>
              <a:t>„Külakorras“ korraldama teemaüritusi vaimse tervise probleemide ennetamiseks.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99855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714375" y="809626"/>
            <a:ext cx="10639425" cy="508634"/>
          </a:xfrm>
        </p:spPr>
        <p:txBody>
          <a:bodyPr>
            <a:normAutofit fontScale="90000"/>
          </a:bodyPr>
          <a:lstStyle/>
          <a:p>
            <a:r>
              <a:rPr lang="et-EE" sz="3600" b="1" dirty="0"/>
              <a:t/>
            </a:r>
            <a:br>
              <a:rPr lang="et-EE" sz="3600" b="1" dirty="0"/>
            </a:br>
            <a:r>
              <a:rPr lang="et-EE" sz="3600" b="1" dirty="0"/>
              <a:t>Rakvere </a:t>
            </a:r>
            <a:r>
              <a:rPr lang="et-EE" sz="3600" b="1" dirty="0" smtClean="0"/>
              <a:t>vallas toimuvad </a:t>
            </a:r>
            <a:r>
              <a:rPr lang="et-EE" sz="3600" b="1" dirty="0"/>
              <a:t>tegevused</a:t>
            </a:r>
            <a:br>
              <a:rPr lang="et-EE" sz="3600" b="1" dirty="0"/>
            </a:br>
            <a:endParaRPr lang="et-EE" sz="3600" b="1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666749" y="1352550"/>
            <a:ext cx="10839451" cy="5143500"/>
          </a:xfrm>
        </p:spPr>
        <p:txBody>
          <a:bodyPr>
            <a:normAutofit fontScale="85000" lnSpcReduction="20000"/>
          </a:bodyPr>
          <a:lstStyle/>
          <a:p>
            <a:r>
              <a:rPr lang="et-EE" dirty="0" smtClean="0"/>
              <a:t>Orienteerumisrajad. Kahel viimasel aastal korraldame igas 8 KOV </a:t>
            </a:r>
            <a:r>
              <a:rPr lang="et-EE" dirty="0" err="1" smtClean="0"/>
              <a:t>is</a:t>
            </a:r>
            <a:r>
              <a:rPr lang="et-EE" dirty="0" smtClean="0"/>
              <a:t>;</a:t>
            </a:r>
          </a:p>
          <a:p>
            <a:r>
              <a:rPr lang="et-EE" dirty="0" smtClean="0"/>
              <a:t>Rakvere valla </a:t>
            </a:r>
            <a:r>
              <a:rPr lang="et-EE" smtClean="0"/>
              <a:t>koolide suusapäev;</a:t>
            </a:r>
            <a:endParaRPr lang="et-EE" dirty="0" smtClean="0"/>
          </a:p>
          <a:p>
            <a:r>
              <a:rPr lang="et-EE" dirty="0" smtClean="0"/>
              <a:t>Kolme päevane jalgrattamatk müüda valla piiri;</a:t>
            </a:r>
          </a:p>
          <a:p>
            <a:r>
              <a:rPr lang="et-EE" dirty="0" smtClean="0"/>
              <a:t>Tõukerattal liikumine mööda kergliiklusteid. Haljalast- Viru Jaagupini;</a:t>
            </a:r>
          </a:p>
          <a:p>
            <a:r>
              <a:rPr lang="et-EE" dirty="0"/>
              <a:t>Rakvere valla liikumisetapid (jooks, kepikõnd, lapsevankrid jne</a:t>
            </a:r>
            <a:r>
              <a:rPr lang="et-EE" dirty="0" smtClean="0"/>
              <a:t>);</a:t>
            </a:r>
          </a:p>
          <a:p>
            <a:r>
              <a:rPr lang="et-EE" dirty="0" smtClean="0"/>
              <a:t>Maakondlik jooksuetapp Rakvere vallas;</a:t>
            </a:r>
          </a:p>
          <a:p>
            <a:r>
              <a:rPr lang="et-EE" dirty="0" err="1" smtClean="0"/>
              <a:t>Discgolfi</a:t>
            </a:r>
            <a:r>
              <a:rPr lang="et-EE" dirty="0" smtClean="0"/>
              <a:t> </a:t>
            </a:r>
            <a:r>
              <a:rPr lang="et-EE" dirty="0"/>
              <a:t>rajad ja võistlused</a:t>
            </a:r>
            <a:r>
              <a:rPr lang="et-EE" dirty="0" smtClean="0"/>
              <a:t>;</a:t>
            </a:r>
          </a:p>
          <a:p>
            <a:r>
              <a:rPr lang="et-EE" dirty="0" err="1" smtClean="0"/>
              <a:t>Jüriöö</a:t>
            </a:r>
            <a:r>
              <a:rPr lang="et-EE" dirty="0" smtClean="0"/>
              <a:t> jooks- valla ametnike osavõtuga (maskotid);</a:t>
            </a:r>
          </a:p>
          <a:p>
            <a:r>
              <a:rPr lang="et-EE" dirty="0" smtClean="0"/>
              <a:t>Lasteaialaste hommikuvõimlemised;</a:t>
            </a:r>
          </a:p>
          <a:p>
            <a:r>
              <a:rPr lang="et-EE" dirty="0" smtClean="0"/>
              <a:t>Maaelufestival;</a:t>
            </a:r>
            <a:r>
              <a:rPr lang="et-EE" b="1" dirty="0"/>
              <a:t> </a:t>
            </a:r>
            <a:endParaRPr lang="et-EE" b="1" dirty="0" smtClean="0"/>
          </a:p>
          <a:p>
            <a:r>
              <a:rPr lang="et-EE" b="1" dirty="0" smtClean="0"/>
              <a:t>Maal elamise päev 28.september</a:t>
            </a:r>
          </a:p>
          <a:p>
            <a:r>
              <a:rPr lang="et-EE" b="1" dirty="0" smtClean="0"/>
              <a:t>Seiklusorienteerumine </a:t>
            </a:r>
            <a:r>
              <a:rPr lang="et-EE" b="1" dirty="0"/>
              <a:t>ROGAIN 5.oktoober </a:t>
            </a:r>
            <a:endParaRPr lang="et-EE" dirty="0" smtClean="0"/>
          </a:p>
          <a:p>
            <a:r>
              <a:rPr lang="et-EE" b="1" dirty="0" smtClean="0"/>
              <a:t>Jõulumaa (jõulutare) 12- 15 detsember</a:t>
            </a:r>
          </a:p>
          <a:p>
            <a:pPr marL="0" indent="0">
              <a:buNone/>
            </a:pPr>
            <a:endParaRPr lang="et-EE" dirty="0" smtClean="0"/>
          </a:p>
        </p:txBody>
      </p:sp>
    </p:spTree>
    <p:extLst>
      <p:ext uri="{BB962C8B-B14F-4D97-AF65-F5344CB8AC3E}">
        <p14:creationId xmlns:p14="http://schemas.microsoft.com/office/powerpoint/2010/main" val="1574279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t-EE" sz="8000" dirty="0" smtClean="0"/>
              <a:t>TÄNUD!</a:t>
            </a:r>
            <a:endParaRPr lang="et-EE" sz="8000" dirty="0"/>
          </a:p>
        </p:txBody>
      </p:sp>
    </p:spTree>
    <p:extLst>
      <p:ext uri="{BB962C8B-B14F-4D97-AF65-F5344CB8AC3E}">
        <p14:creationId xmlns:p14="http://schemas.microsoft.com/office/powerpoint/2010/main" val="104612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904875"/>
            <a:ext cx="10515600" cy="785815"/>
          </a:xfrm>
        </p:spPr>
        <p:txBody>
          <a:bodyPr>
            <a:normAutofit/>
          </a:bodyPr>
          <a:lstStyle/>
          <a:p>
            <a:r>
              <a:rPr lang="et-EE" sz="3600" b="1" dirty="0" smtClean="0"/>
              <a:t>Tervisenõukogu</a:t>
            </a:r>
            <a:endParaRPr lang="et-EE" sz="3600" b="1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Lääne- Viru maakonna tervisenõukogu on Lääne- Viru Omavalitsuste Liidu juurde moodustatud tervise ja heaoluga seotud tegevusi koordineeriv ning </a:t>
            </a:r>
            <a:r>
              <a:rPr lang="et-EE" b="1" dirty="0"/>
              <a:t>turvalisuse ja rahvatervise spetsialisti </a:t>
            </a:r>
            <a:r>
              <a:rPr lang="et-EE" dirty="0"/>
              <a:t>nõustav organ;</a:t>
            </a:r>
          </a:p>
          <a:p>
            <a:r>
              <a:rPr lang="et-EE" dirty="0"/>
              <a:t>VIROL nimetab nõukogusse oma esindaja;</a:t>
            </a:r>
          </a:p>
          <a:p>
            <a:r>
              <a:rPr lang="et-EE" dirty="0"/>
              <a:t>Nõukogu koosseisu ja töökorralduse kinnitab VIROL üldkoosolek. 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95423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809625"/>
            <a:ext cx="10515600" cy="881065"/>
          </a:xfrm>
        </p:spPr>
        <p:txBody>
          <a:bodyPr>
            <a:normAutofit/>
          </a:bodyPr>
          <a:lstStyle/>
          <a:p>
            <a:r>
              <a:rPr lang="et-EE" sz="3600" b="1" dirty="0"/>
              <a:t>Tervisenõukogu eesmärk ja tegevused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t-EE" dirty="0"/>
              <a:t>Rahvastiku tervise arengukavast 2009-2020 eesmärgistatud tegevuskavade elluviimine;</a:t>
            </a:r>
          </a:p>
          <a:p>
            <a:pPr algn="just"/>
            <a:r>
              <a:rPr lang="et-EE" dirty="0"/>
              <a:t>Nõustab maakonna </a:t>
            </a:r>
            <a:r>
              <a:rPr lang="et-EE" b="1" dirty="0" smtClean="0"/>
              <a:t>tervise- ja heaoluprofiili </a:t>
            </a:r>
            <a:r>
              <a:rPr lang="et-EE" dirty="0"/>
              <a:t>koostamist ja iga-aastaste uuenduste sisseviimist ning töötab välja maakonna </a:t>
            </a:r>
            <a:r>
              <a:rPr lang="et-EE" dirty="0" err="1"/>
              <a:t>tervisedenduse</a:t>
            </a:r>
            <a:r>
              <a:rPr lang="et-EE" dirty="0"/>
              <a:t> strateegilised suunad (tegevuskava);</a:t>
            </a:r>
          </a:p>
          <a:p>
            <a:pPr algn="just"/>
            <a:r>
              <a:rPr lang="et-EE" dirty="0"/>
              <a:t>Koordineerib </a:t>
            </a:r>
            <a:r>
              <a:rPr lang="et-EE" dirty="0" smtClean="0"/>
              <a:t>ja teostab tervisestrateegiate ning </a:t>
            </a:r>
            <a:r>
              <a:rPr lang="et-EE" dirty="0"/>
              <a:t>-programmide eesmärkide ja tegevuste elluviimist </a:t>
            </a:r>
            <a:r>
              <a:rPr lang="et-EE" dirty="0" smtClean="0"/>
              <a:t>maakonnas;</a:t>
            </a:r>
          </a:p>
          <a:p>
            <a:pPr algn="just"/>
            <a:r>
              <a:rPr lang="et-EE" b="1" dirty="0" smtClean="0"/>
              <a:t>Seiklusorienteerumine läbi 8 KOV</a:t>
            </a:r>
            <a:endParaRPr lang="et-EE" b="1" dirty="0"/>
          </a:p>
          <a:p>
            <a:pPr algn="just"/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57926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904875"/>
            <a:ext cx="10515600" cy="785815"/>
          </a:xfrm>
        </p:spPr>
        <p:txBody>
          <a:bodyPr>
            <a:normAutofit/>
          </a:bodyPr>
          <a:lstStyle/>
          <a:p>
            <a:r>
              <a:rPr lang="et-EE" sz="3600" b="1" dirty="0" smtClean="0"/>
              <a:t>Nõukogude liikmed</a:t>
            </a:r>
            <a:endParaRPr lang="et-EE" sz="3600" b="1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t-EE" b="1" dirty="0"/>
              <a:t>Turvalisuse </a:t>
            </a:r>
            <a:r>
              <a:rPr lang="et-EE" b="1" dirty="0" smtClean="0"/>
              <a:t>nõukogu </a:t>
            </a:r>
            <a:endParaRPr lang="et-EE" dirty="0"/>
          </a:p>
          <a:p>
            <a:r>
              <a:rPr lang="et-EE" dirty="0"/>
              <a:t>liikmete arv 18</a:t>
            </a:r>
          </a:p>
          <a:p>
            <a:r>
              <a:rPr lang="et-EE" dirty="0"/>
              <a:t>liikmed üldjuhul juhid</a:t>
            </a:r>
          </a:p>
          <a:p>
            <a:r>
              <a:rPr lang="et-EE" dirty="0"/>
              <a:t>üks VIROL i esindaja</a:t>
            </a:r>
          </a:p>
          <a:p>
            <a:pPr marL="0" indent="0">
              <a:buNone/>
            </a:pPr>
            <a:r>
              <a:rPr lang="et-EE" b="1" dirty="0" smtClean="0"/>
              <a:t>Tervisenõukogu </a:t>
            </a:r>
            <a:endParaRPr lang="et-EE" dirty="0"/>
          </a:p>
          <a:p>
            <a:r>
              <a:rPr lang="et-EE" dirty="0"/>
              <a:t>liikmete arv 20</a:t>
            </a:r>
          </a:p>
          <a:p>
            <a:r>
              <a:rPr lang="et-EE" dirty="0"/>
              <a:t>liikmed üldjuhul spetsialistid</a:t>
            </a:r>
          </a:p>
          <a:p>
            <a:r>
              <a:rPr lang="et-EE" dirty="0"/>
              <a:t>üks VIROL i esindaja</a:t>
            </a:r>
          </a:p>
          <a:p>
            <a:r>
              <a:rPr lang="et-EE" dirty="0"/>
              <a:t>igast KOV ist üks valdkonna spetsialist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25234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5600" cy="728133"/>
          </a:xfrm>
        </p:spPr>
        <p:txBody>
          <a:bodyPr>
            <a:normAutofit/>
          </a:bodyPr>
          <a:lstStyle/>
          <a:p>
            <a:r>
              <a:rPr lang="et-EE" sz="3200" b="1" dirty="0" smtClean="0"/>
              <a:t>Olulisemad probleemid Lääne Virumaal</a:t>
            </a:r>
            <a:endParaRPr lang="et-EE" sz="3200" b="1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3200" dirty="0" smtClean="0"/>
              <a:t>Vähene liikumine. Ülekalulisus ja rasvumine;</a:t>
            </a:r>
          </a:p>
          <a:p>
            <a:r>
              <a:rPr lang="et-EE" sz="3200" dirty="0" smtClean="0"/>
              <a:t>Vaimne tervis (mehed). Laste erivajadused (LÕKID);</a:t>
            </a:r>
          </a:p>
          <a:p>
            <a:r>
              <a:rPr lang="et-EE" sz="3200" dirty="0" smtClean="0"/>
              <a:t>Lähisuhtevägivald;</a:t>
            </a:r>
          </a:p>
          <a:p>
            <a:r>
              <a:rPr lang="et-EE" sz="3200" dirty="0" smtClean="0"/>
              <a:t>Traumad ja vigastused. Kukkumised</a:t>
            </a:r>
            <a:r>
              <a:rPr lang="et-EE" sz="3200" dirty="0"/>
              <a:t>;</a:t>
            </a:r>
            <a:r>
              <a:rPr lang="et-EE" sz="3200" dirty="0" smtClean="0"/>
              <a:t> </a:t>
            </a:r>
          </a:p>
          <a:p>
            <a:r>
              <a:rPr lang="et-EE" sz="3200" dirty="0" smtClean="0"/>
              <a:t>Noorte riskikäitumine.</a:t>
            </a:r>
            <a:endParaRPr lang="et-EE" sz="3200" dirty="0"/>
          </a:p>
        </p:txBody>
      </p:sp>
    </p:spTree>
    <p:extLst>
      <p:ext uri="{BB962C8B-B14F-4D97-AF65-F5344CB8AC3E}">
        <p14:creationId xmlns:p14="http://schemas.microsoft.com/office/powerpoint/2010/main" val="6665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982980"/>
            <a:ext cx="10515600" cy="707710"/>
          </a:xfrm>
        </p:spPr>
        <p:txBody>
          <a:bodyPr>
            <a:normAutofit/>
          </a:bodyPr>
          <a:lstStyle/>
          <a:p>
            <a:r>
              <a:rPr lang="et-EE" sz="3200" b="1" dirty="0" smtClean="0"/>
              <a:t>Lääne Virumaa Tervise- ja heaoluprofiil</a:t>
            </a:r>
            <a:endParaRPr lang="et-EE" sz="3200" b="1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b="1" dirty="0"/>
              <a:t>Prioriteedid</a:t>
            </a:r>
            <a:endParaRPr lang="et-EE" dirty="0"/>
          </a:p>
          <a:p>
            <a:pPr lvl="0"/>
            <a:r>
              <a:rPr lang="et-EE" dirty="0"/>
              <a:t>Laste ja noorte riskikäitumise (sõltuvust tekitavad ained, vigastused) </a:t>
            </a:r>
            <a:r>
              <a:rPr lang="et-EE" dirty="0" smtClean="0"/>
              <a:t>ennetamine;</a:t>
            </a:r>
            <a:endParaRPr lang="et-EE" dirty="0"/>
          </a:p>
          <a:p>
            <a:pPr lvl="0"/>
            <a:r>
              <a:rPr lang="et-EE" dirty="0"/>
              <a:t>Üksikute eakate toimetuleku </a:t>
            </a:r>
            <a:r>
              <a:rPr lang="et-EE" dirty="0" smtClean="0"/>
              <a:t>toetamine;</a:t>
            </a:r>
            <a:endParaRPr lang="et-EE" dirty="0"/>
          </a:p>
          <a:p>
            <a:pPr lvl="0"/>
            <a:r>
              <a:rPr lang="et-EE" dirty="0"/>
              <a:t>Vaimse tervise (depressiooni, suitsiidide, lähisuhtevägivalla, </a:t>
            </a:r>
            <a:r>
              <a:rPr lang="et-EE" dirty="0" smtClean="0"/>
              <a:t>koolikiusamise) </a:t>
            </a:r>
            <a:r>
              <a:rPr lang="et-EE" dirty="0"/>
              <a:t>probleemide </a:t>
            </a:r>
            <a:r>
              <a:rPr lang="et-EE" dirty="0" smtClean="0"/>
              <a:t>ennetamine;</a:t>
            </a:r>
            <a:endParaRPr lang="et-EE" dirty="0"/>
          </a:p>
          <a:p>
            <a:pPr lvl="0"/>
            <a:r>
              <a:rPr lang="et-EE" dirty="0"/>
              <a:t>Piisava liikumise edendamine kõigis vanuserühmades + tervisliku toitumisvalikute </a:t>
            </a:r>
            <a:r>
              <a:rPr lang="et-EE" dirty="0" smtClean="0"/>
              <a:t>toetamine</a:t>
            </a:r>
            <a:r>
              <a:rPr lang="et-EE" dirty="0"/>
              <a:t>;</a:t>
            </a:r>
            <a:endParaRPr lang="et-EE" dirty="0" smtClean="0"/>
          </a:p>
          <a:p>
            <a:pPr marL="0" lvl="0" indent="0">
              <a:buNone/>
            </a:pPr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1505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229233"/>
          </a:xfrm>
        </p:spPr>
        <p:txBody>
          <a:bodyPr>
            <a:normAutofit fontScale="90000"/>
          </a:bodyPr>
          <a:lstStyle/>
          <a:p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542925" y="771526"/>
            <a:ext cx="11144250" cy="576262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t-EE" dirty="0"/>
              <a:t>Eesmärk 1. Lääne-Virumaa alaealiste sõltuvusainete tarbimise vähenemine.</a:t>
            </a:r>
            <a:endParaRPr lang="et-EE" sz="2400" dirty="0"/>
          </a:p>
          <a:p>
            <a:pPr marL="0" indent="0">
              <a:buNone/>
            </a:pPr>
            <a:r>
              <a:rPr lang="et-EE" u="sng" dirty="0"/>
              <a:t>Tegevussuund 1.1 </a:t>
            </a:r>
            <a:r>
              <a:rPr lang="et-EE" dirty="0"/>
              <a:t>Alaealiste mitteformaalse tegevuse rikastamine. </a:t>
            </a:r>
            <a:endParaRPr lang="et-EE" sz="2400" dirty="0"/>
          </a:p>
          <a:p>
            <a:pPr lvl="0"/>
            <a:r>
              <a:rPr lang="et-EE" b="1" dirty="0"/>
              <a:t>Huvitegevuse ja hariduse süsteemne vajadusepõhine mitmekesistamine</a:t>
            </a:r>
            <a:r>
              <a:rPr lang="et-EE" dirty="0"/>
              <a:t>. Paikkonnas vaadata mõlemat valdkonda ka </a:t>
            </a:r>
            <a:r>
              <a:rPr lang="et-EE" dirty="0" err="1"/>
              <a:t>n.n</a:t>
            </a:r>
            <a:r>
              <a:rPr lang="et-EE" dirty="0"/>
              <a:t> „ühel pildil“, et tegevused ei dubleeriks ning ei oleks ajale jalgu jäänud:</a:t>
            </a:r>
            <a:endParaRPr lang="et-EE" sz="2400" dirty="0"/>
          </a:p>
          <a:p>
            <a:pPr lvl="1"/>
            <a:r>
              <a:rPr lang="et-EE" dirty="0"/>
              <a:t>KOV otsustab kuhu paigutada riigi poolt eraldatud huvitegevuse raha. Mõistlik oleks kaaluda, kas huvitegevus mida pakutakse on lastele- ja noortele atraktiivne ning, et valikus oleks pigem köitvad (sh. liikumisharjumust tekitavad) huvitegevused;</a:t>
            </a:r>
            <a:endParaRPr lang="et-EE" sz="2000" dirty="0"/>
          </a:p>
          <a:p>
            <a:pPr lvl="1"/>
            <a:r>
              <a:rPr lang="et-EE" dirty="0"/>
              <a:t>Õppeasutused, mis pakuvad huviharidust, kas need on paikkonna üldises arengus aja- ja asjakohased. </a:t>
            </a:r>
            <a:endParaRPr lang="et-EE" sz="2000" dirty="0"/>
          </a:p>
          <a:p>
            <a:pPr lvl="0"/>
            <a:r>
              <a:rPr lang="et-EE" dirty="0"/>
              <a:t>Laste- ja noorte mitteformaalse tegevuse kvaliteet sõltub suuresti </a:t>
            </a:r>
            <a:r>
              <a:rPr lang="et-EE" b="1" dirty="0"/>
              <a:t>noortekeskuste kvaliteedist </a:t>
            </a:r>
            <a:r>
              <a:rPr lang="et-EE" dirty="0"/>
              <a:t>– mida tehakse noorte keskustes ja kas on piisavalt kvalifitseeritud tööjõudu.</a:t>
            </a:r>
            <a:endParaRPr lang="et-EE" sz="2400" dirty="0"/>
          </a:p>
          <a:p>
            <a:pPr lvl="0"/>
            <a:r>
              <a:rPr lang="et-EE" b="1" dirty="0"/>
              <a:t>Politsei ennetusprogramm "SPIN" toetamine KOV-e poolt</a:t>
            </a:r>
            <a:r>
              <a:rPr lang="et-EE" dirty="0"/>
              <a:t>.</a:t>
            </a:r>
            <a:endParaRPr lang="et-EE" sz="2400" dirty="0"/>
          </a:p>
          <a:p>
            <a:pPr marL="0" indent="0">
              <a:buNone/>
            </a:pPr>
            <a:r>
              <a:rPr lang="et-EE" u="sng" dirty="0"/>
              <a:t>Tegevussuund 1.2 </a:t>
            </a:r>
            <a:r>
              <a:rPr lang="et-EE" dirty="0"/>
              <a:t>Alaealistega tegelevate sidusrühmade teavitamine.</a:t>
            </a:r>
            <a:endParaRPr lang="et-EE" sz="2400" dirty="0"/>
          </a:p>
          <a:p>
            <a:pPr lvl="0"/>
            <a:r>
              <a:rPr lang="et-EE" dirty="0"/>
              <a:t>KOV-e liitumine </a:t>
            </a:r>
            <a:r>
              <a:rPr lang="et-EE" dirty="0" err="1"/>
              <a:t>vanemlusprogrammiga</a:t>
            </a:r>
            <a:r>
              <a:rPr lang="et-EE" dirty="0"/>
              <a:t> </a:t>
            </a:r>
            <a:r>
              <a:rPr lang="et-EE" b="1" dirty="0"/>
              <a:t>"Imelised aastad". </a:t>
            </a:r>
            <a:r>
              <a:rPr lang="et-EE" b="1" u="sng" dirty="0" smtClean="0"/>
              <a:t>Noortele sotsiaalsete oskuste õpetamine.</a:t>
            </a:r>
          </a:p>
          <a:p>
            <a:pPr marL="0" lvl="0" indent="0">
              <a:buNone/>
            </a:pPr>
            <a:r>
              <a:rPr lang="et-EE" dirty="0" smtClean="0"/>
              <a:t>T</a:t>
            </a:r>
            <a:r>
              <a:rPr lang="et-EE" u="sng" dirty="0" smtClean="0"/>
              <a:t>egevussuund </a:t>
            </a:r>
            <a:r>
              <a:rPr lang="et-EE" u="sng" dirty="0"/>
              <a:t>1.3</a:t>
            </a:r>
            <a:r>
              <a:rPr lang="et-EE" dirty="0"/>
              <a:t> Alaealiste ennetustööd toetavad koostööalgatused.</a:t>
            </a:r>
            <a:endParaRPr lang="et-EE" sz="2400" dirty="0"/>
          </a:p>
          <a:p>
            <a:pPr lvl="0"/>
            <a:r>
              <a:rPr lang="et-EE" dirty="0"/>
              <a:t>KOV-e sotsiaalprogrammide algatamine </a:t>
            </a:r>
            <a:r>
              <a:rPr lang="et-EE" b="1" dirty="0"/>
              <a:t>taastavaõiguse põhimõtete toetuseks</a:t>
            </a:r>
            <a:r>
              <a:rPr lang="et-EE" dirty="0"/>
              <a:t> (süüteo heastamine).</a:t>
            </a:r>
            <a:endParaRPr lang="et-EE" sz="2400" dirty="0"/>
          </a:p>
          <a:p>
            <a:pPr lvl="0"/>
            <a:r>
              <a:rPr lang="et-EE" b="1" dirty="0"/>
              <a:t>Maakondliku noorsootöö koordinaatori ametikoha loomine ja täitmine.</a:t>
            </a:r>
            <a:endParaRPr lang="et-EE" sz="2400" b="1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07191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762633"/>
          </a:xfrm>
        </p:spPr>
        <p:txBody>
          <a:bodyPr/>
          <a:lstStyle/>
          <a:p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838200" y="971550"/>
            <a:ext cx="10515600" cy="530999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t-EE" dirty="0"/>
              <a:t>Eesmärk 2. Lääne-Virumaa, üksikute, 65+ elanike riskikäitumise vähenemine läbi kaasatuse (sotsiaalne sidusus) suurendamise.</a:t>
            </a:r>
          </a:p>
          <a:p>
            <a:pPr marL="0" indent="0">
              <a:buNone/>
            </a:pPr>
            <a:r>
              <a:rPr lang="et-EE" u="sng" dirty="0"/>
              <a:t>Tegevussuund 2.1 </a:t>
            </a:r>
            <a:r>
              <a:rPr lang="et-EE" dirty="0"/>
              <a:t>Üksi elavatest eakatest järjepidev ülevaate koostamine.</a:t>
            </a:r>
          </a:p>
          <a:p>
            <a:pPr lvl="0"/>
            <a:r>
              <a:rPr lang="et-EE" b="1" dirty="0"/>
              <a:t>Üksi elavatest eakatest ülevaate saamine ja teavitussüsteemi loomine</a:t>
            </a:r>
            <a:r>
              <a:rPr lang="et-EE" dirty="0"/>
              <a:t>.</a:t>
            </a:r>
          </a:p>
          <a:p>
            <a:pPr marL="0" indent="0">
              <a:buNone/>
            </a:pPr>
            <a:r>
              <a:rPr lang="et-EE" u="sng" dirty="0"/>
              <a:t>Tegevussuund 2.3 </a:t>
            </a:r>
            <a:r>
              <a:rPr lang="et-EE" dirty="0"/>
              <a:t>Eakate kaasamist toetavad koostööalgatused.</a:t>
            </a:r>
          </a:p>
          <a:p>
            <a:pPr lvl="0"/>
            <a:r>
              <a:rPr lang="et-EE" dirty="0"/>
              <a:t>Eakat toetava </a:t>
            </a:r>
            <a:r>
              <a:rPr lang="et-EE" b="1" dirty="0"/>
              <a:t>koostöö- ja tugivõrgustike algatamine </a:t>
            </a:r>
            <a:r>
              <a:rPr lang="et-EE" dirty="0"/>
              <a:t>(vajadusel maakonna ülesus).</a:t>
            </a:r>
          </a:p>
          <a:p>
            <a:pPr lvl="0"/>
            <a:r>
              <a:rPr lang="et-EE" b="1" dirty="0"/>
              <a:t>Eakate huvitegevus</a:t>
            </a:r>
            <a:r>
              <a:rPr lang="et-EE" dirty="0"/>
              <a:t>. Kas kultuuri- ja seltsimajad pakuvad jõukohast tegevust erinevatele (eakate</a:t>
            </a:r>
            <a:r>
              <a:rPr lang="et-EE" dirty="0" smtClean="0"/>
              <a:t>) gruppidele </a:t>
            </a:r>
            <a:r>
              <a:rPr lang="et-EE" dirty="0"/>
              <a:t>või on ainult keskendunud (pool</a:t>
            </a:r>
            <a:r>
              <a:rPr lang="et-EE" dirty="0" smtClean="0"/>
              <a:t>) professionaalsele </a:t>
            </a:r>
            <a:r>
              <a:rPr lang="et-EE" dirty="0"/>
              <a:t>ringide tegevusele. </a:t>
            </a:r>
          </a:p>
          <a:p>
            <a:pPr marL="0" indent="0">
              <a:buNone/>
            </a:pPr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12918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45413"/>
          </a:xfrm>
        </p:spPr>
        <p:txBody>
          <a:bodyPr>
            <a:normAutofit fontScale="90000"/>
          </a:bodyPr>
          <a:lstStyle/>
          <a:p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42900" y="822960"/>
            <a:ext cx="11645900" cy="564451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t-EE" sz="3400" dirty="0"/>
              <a:t>Eesmärk 3. Eelduste loomine, et Lääne-Virumaal tegeleb rohkem elanikke regulaarse (</a:t>
            </a:r>
            <a:r>
              <a:rPr lang="et-EE" sz="3400" dirty="0" err="1"/>
              <a:t>tervise)liikumisega</a:t>
            </a:r>
            <a:r>
              <a:rPr lang="et-EE" sz="3400" dirty="0"/>
              <a:t> ning laste toit oleks tervist toetavam. </a:t>
            </a:r>
          </a:p>
          <a:p>
            <a:pPr marL="0" indent="0">
              <a:buNone/>
            </a:pPr>
            <a:r>
              <a:rPr lang="et-EE" sz="3400" u="sng" dirty="0"/>
              <a:t>Tegevussuund 3.1 </a:t>
            </a:r>
            <a:r>
              <a:rPr lang="et-EE" sz="3400" b="1" dirty="0"/>
              <a:t>Aktiivse liikumise toetuseks maakonna ülese infolevi ja koostöö algatamine</a:t>
            </a:r>
            <a:r>
              <a:rPr lang="et-EE" sz="3400" dirty="0"/>
              <a:t>.</a:t>
            </a:r>
          </a:p>
          <a:p>
            <a:pPr lvl="0"/>
            <a:r>
              <a:rPr lang="et-EE" sz="3400" dirty="0"/>
              <a:t>Terviseliikumise alase, maakonnaülese teavitussüsteemi koostamine ja toetamine.</a:t>
            </a:r>
          </a:p>
          <a:p>
            <a:pPr marL="0" indent="0">
              <a:buNone/>
            </a:pPr>
            <a:r>
              <a:rPr lang="et-EE" sz="3400" u="sng" dirty="0"/>
              <a:t>Tegevussuund 3.2 </a:t>
            </a:r>
            <a:r>
              <a:rPr lang="et-EE" sz="3400" dirty="0"/>
              <a:t>Tööealise elanikkonna liikumise toetamine.</a:t>
            </a:r>
          </a:p>
          <a:p>
            <a:pPr lvl="0"/>
            <a:r>
              <a:rPr lang="et-EE" sz="3400" b="1" dirty="0"/>
              <a:t>Liikumistegevuste programm tööealisele riskirühmale </a:t>
            </a:r>
            <a:r>
              <a:rPr lang="et-EE" sz="3400" dirty="0"/>
              <a:t>(riskirühma selgitab VIROL</a:t>
            </a:r>
            <a:r>
              <a:rPr lang="et-EE" sz="3400" dirty="0" smtClean="0"/>
              <a:t>);</a:t>
            </a:r>
          </a:p>
          <a:p>
            <a:pPr lvl="0"/>
            <a:r>
              <a:rPr lang="et-EE" sz="3400" b="1" dirty="0" smtClean="0"/>
              <a:t>Maksusoodustuse kasutamine</a:t>
            </a:r>
            <a:r>
              <a:rPr lang="et-EE" sz="3400" dirty="0" smtClean="0"/>
              <a:t>  liikumisharrastuste läbiviimisel</a:t>
            </a:r>
            <a:endParaRPr lang="et-EE" sz="3400" dirty="0"/>
          </a:p>
          <a:p>
            <a:pPr marL="0" indent="0">
              <a:buNone/>
            </a:pPr>
            <a:r>
              <a:rPr lang="et-EE" sz="3400" u="sng" dirty="0"/>
              <a:t>Tegevussuund 3.3 </a:t>
            </a:r>
            <a:r>
              <a:rPr lang="et-EE" sz="3400" b="1" dirty="0"/>
              <a:t>Lasteaia- ja koolilaste kehalise aktiivsuse suurendamine ja toitumisharjumuse parandamine.</a:t>
            </a:r>
          </a:p>
          <a:p>
            <a:pPr lvl="0"/>
            <a:r>
              <a:rPr lang="et-EE" sz="3400" dirty="0"/>
              <a:t>Omavalitsuse planeering peab toetama tervist. Näiteks: </a:t>
            </a:r>
            <a:r>
              <a:rPr lang="et-EE" sz="3400" u="sng" dirty="0"/>
              <a:t>Auto ja koolibuss ei peaks lapsi viima kooli ja lasteaia treppi. Ligipääs peaks toetama </a:t>
            </a:r>
            <a:r>
              <a:rPr lang="et-EE" sz="3400" u="sng" dirty="0" smtClean="0"/>
              <a:t>turvalist liikumist</a:t>
            </a:r>
            <a:r>
              <a:rPr lang="et-EE" sz="3400" u="sng" dirty="0"/>
              <a:t>;</a:t>
            </a:r>
          </a:p>
          <a:p>
            <a:pPr lvl="0"/>
            <a:r>
              <a:rPr lang="et-EE" sz="3400" dirty="0"/>
              <a:t>KOV laste tervise toetamiseks soovitame allasutustes kasutada järgmisi riigi poolt pakutavaid lisaressursse:</a:t>
            </a:r>
          </a:p>
          <a:p>
            <a:pPr lvl="1"/>
            <a:r>
              <a:rPr lang="et-EE" sz="3400" dirty="0"/>
              <a:t> </a:t>
            </a:r>
            <a:r>
              <a:rPr lang="et-EE" sz="3400" u="sng" dirty="0">
                <a:hlinkClick r:id="rId2"/>
              </a:rPr>
              <a:t>Tervist Edendav Kool</a:t>
            </a:r>
            <a:r>
              <a:rPr lang="et-EE" sz="3400" dirty="0"/>
              <a:t> </a:t>
            </a:r>
          </a:p>
          <a:p>
            <a:pPr lvl="1"/>
            <a:r>
              <a:rPr lang="et-EE" sz="3400" u="sng" dirty="0">
                <a:hlinkClick r:id="rId3"/>
              </a:rPr>
              <a:t>Tervist Edendav Lasteaed</a:t>
            </a:r>
            <a:endParaRPr lang="et-EE" sz="3400" dirty="0"/>
          </a:p>
          <a:p>
            <a:pPr lvl="1"/>
            <a:r>
              <a:rPr lang="et-EE" sz="3400" u="sng" dirty="0">
                <a:hlinkClick r:id="rId4"/>
              </a:rPr>
              <a:t> Liikuma Kutsuv Kool</a:t>
            </a:r>
            <a:endParaRPr lang="et-EE" sz="3400" dirty="0"/>
          </a:p>
          <a:p>
            <a:pPr lvl="1"/>
            <a:r>
              <a:rPr lang="et-EE" sz="3400" u="sng" dirty="0">
                <a:hlinkClick r:id="rId5"/>
              </a:rPr>
              <a:t>VEPA Käitumisoskuste Mäng</a:t>
            </a:r>
            <a:endParaRPr lang="et-EE" sz="3400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23524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akvere Vallavalitsus 2018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3379</TotalTime>
  <Words>768</Words>
  <Application>Microsoft Office PowerPoint</Application>
  <PresentationFormat>Laiekraan</PresentationFormat>
  <Paragraphs>91</Paragraphs>
  <Slides>12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3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Rakvere Vallavalitsus 2018</vt:lpstr>
      <vt:lpstr>          Tervisedendus Lääne Virumaal ja Rakvere vallas</vt:lpstr>
      <vt:lpstr>Tervisenõukogu</vt:lpstr>
      <vt:lpstr>Tervisenõukogu eesmärk ja tegevused</vt:lpstr>
      <vt:lpstr>Nõukogude liikmed</vt:lpstr>
      <vt:lpstr>Olulisemad probleemid Lääne Virumaal</vt:lpstr>
      <vt:lpstr>Lääne Virumaa Tervise- ja heaoluprofiil</vt:lpstr>
      <vt:lpstr>PowerPointi esitlus</vt:lpstr>
      <vt:lpstr>PowerPointi esitlus</vt:lpstr>
      <vt:lpstr>PowerPointi esitlus</vt:lpstr>
      <vt:lpstr>PowerPointi esitlus</vt:lpstr>
      <vt:lpstr> Rakvere vallas toimuvad tegevused </vt:lpstr>
      <vt:lpstr>PowerPointi esitlus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PowerPointi esitlus</dc:title>
  <dc:creator>Mario Mikvere</dc:creator>
  <cp:lastModifiedBy>Kasutaja</cp:lastModifiedBy>
  <cp:revision>200</cp:revision>
  <dcterms:created xsi:type="dcterms:W3CDTF">2018-02-17T21:40:01Z</dcterms:created>
  <dcterms:modified xsi:type="dcterms:W3CDTF">2019-09-03T08:19:41Z</dcterms:modified>
</cp:coreProperties>
</file>