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71" r:id="rId4"/>
    <p:sldId id="272" r:id="rId5"/>
    <p:sldId id="269" r:id="rId6"/>
    <p:sldId id="270" r:id="rId7"/>
    <p:sldId id="264" r:id="rId8"/>
    <p:sldId id="265" r:id="rId9"/>
    <p:sldId id="266" r:id="rId10"/>
    <p:sldId id="259" r:id="rId11"/>
    <p:sldId id="260" r:id="rId12"/>
    <p:sldId id="262" r:id="rId1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73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AB67D-2889-4B1A-9E67-89F1007C8D19}" type="datetimeFigureOut">
              <a:rPr lang="et-EE" smtClean="0"/>
              <a:t>24.08.2021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55544-D726-40AE-8B5F-BE231E20DE4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00268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FC60B-EE2A-44E6-8450-EF610FCD6E50}" type="datetimeFigureOut">
              <a:rPr lang="et-EE" smtClean="0"/>
              <a:t>24.08.2021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E11C8-369A-402D-B755-9D321B95EC4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57311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2533249"/>
            <a:ext cx="9144000" cy="16649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dirty="0" smtClean="0"/>
              <a:t>Muutke pealkirja laadi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14475" y="4225210"/>
            <a:ext cx="9144000" cy="136596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t-EE" dirty="0" smtClean="0"/>
              <a:t>Klõpsake juhtslaidi alapealkirja laadi redigeerimiseks</a:t>
            </a:r>
            <a:endParaRPr lang="et-EE" dirty="0"/>
          </a:p>
        </p:txBody>
      </p:sp>
      <p:pic>
        <p:nvPicPr>
          <p:cNvPr id="12" name="Pil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651" y="0"/>
            <a:ext cx="10058400" cy="1330642"/>
          </a:xfrm>
          <a:prstGeom prst="rect">
            <a:avLst/>
          </a:prstGeom>
        </p:spPr>
      </p:pic>
      <p:pic>
        <p:nvPicPr>
          <p:cNvPr id="13" name="Pil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0"/>
            <a:ext cx="10058400" cy="1330642"/>
          </a:xfrm>
          <a:prstGeom prst="rect">
            <a:avLst/>
          </a:prstGeom>
        </p:spPr>
      </p:pic>
      <p:sp>
        <p:nvSpPr>
          <p:cNvPr id="18" name="Kuupäeva kohatäide 3"/>
          <p:cNvSpPr>
            <a:spLocks noGrp="1"/>
          </p:cNvSpPr>
          <p:nvPr>
            <p:ph type="dt" sz="half" idx="2"/>
          </p:nvPr>
        </p:nvSpPr>
        <p:spPr>
          <a:xfrm>
            <a:off x="114299" y="6129177"/>
            <a:ext cx="2743200" cy="365125"/>
          </a:xfrm>
          <a:prstGeom prst="rect">
            <a:avLst/>
          </a:prstGeom>
        </p:spPr>
        <p:txBody>
          <a:bodyPr/>
          <a:lstStyle/>
          <a:p>
            <a:fld id="{A1C60D9B-B416-44B1-8DD8-D254D960252F}" type="datetime1">
              <a:rPr lang="et-EE" smtClean="0"/>
              <a:t>24.08.2021</a:t>
            </a:fld>
            <a:endParaRPr lang="et-EE"/>
          </a:p>
        </p:txBody>
      </p:sp>
      <p:sp>
        <p:nvSpPr>
          <p:cNvPr id="19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129178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20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129177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  <p:grpSp>
        <p:nvGrpSpPr>
          <p:cNvPr id="4" name="Rühm 3"/>
          <p:cNvGrpSpPr/>
          <p:nvPr userDrawn="1"/>
        </p:nvGrpSpPr>
        <p:grpSpPr>
          <a:xfrm>
            <a:off x="5427533" y="651785"/>
            <a:ext cx="1317884" cy="1673730"/>
            <a:chOff x="5427533" y="651785"/>
            <a:chExt cx="1317884" cy="1673730"/>
          </a:xfrm>
        </p:grpSpPr>
        <p:sp>
          <p:nvSpPr>
            <p:cNvPr id="23" name="Ovaal 22"/>
            <p:cNvSpPr/>
            <p:nvPr userDrawn="1"/>
          </p:nvSpPr>
          <p:spPr>
            <a:xfrm>
              <a:off x="5427533" y="651785"/>
              <a:ext cx="1317884" cy="131788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pic>
          <p:nvPicPr>
            <p:cNvPr id="25" name="Pilt 2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6799" y="975383"/>
              <a:ext cx="1139352" cy="1350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49921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487818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3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199" y="6313443"/>
            <a:ext cx="2019299" cy="365125"/>
          </a:xfrm>
          <a:prstGeom prst="rect">
            <a:avLst/>
          </a:prstGeom>
        </p:spPr>
        <p:txBody>
          <a:bodyPr/>
          <a:lstStyle/>
          <a:p>
            <a:fld id="{19AE3641-8FB4-4E33-B790-138660DCA0E6}" type="datetime1">
              <a:rPr lang="et-EE" smtClean="0"/>
              <a:t>24.08.2021</a:t>
            </a:fld>
            <a:endParaRPr lang="et-EE"/>
          </a:p>
        </p:txBody>
      </p:sp>
      <p:sp>
        <p:nvSpPr>
          <p:cNvPr id="14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313444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5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313443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48897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937684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1" y="365124"/>
            <a:ext cx="7734300" cy="5937685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3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1" y="6302810"/>
            <a:ext cx="2019298" cy="365125"/>
          </a:xfrm>
          <a:prstGeom prst="rect">
            <a:avLst/>
          </a:prstGeom>
        </p:spPr>
        <p:txBody>
          <a:bodyPr/>
          <a:lstStyle/>
          <a:p>
            <a:fld id="{27FD3AE0-29E2-4355-9CC2-EFFBB00A4CBD}" type="datetime1">
              <a:rPr lang="et-EE" smtClean="0"/>
              <a:t>24.08.2021</a:t>
            </a:fld>
            <a:endParaRPr lang="et-EE"/>
          </a:p>
        </p:txBody>
      </p:sp>
      <p:sp>
        <p:nvSpPr>
          <p:cNvPr id="14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302811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5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302810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19097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55923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6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8199" y="6281548"/>
            <a:ext cx="2019299" cy="365125"/>
          </a:xfrm>
          <a:prstGeom prst="rect">
            <a:avLst/>
          </a:prstGeom>
        </p:spPr>
        <p:txBody>
          <a:bodyPr/>
          <a:lstStyle/>
          <a:p>
            <a:fld id="{FE79A295-38AD-4F02-9D23-04E0405D1BBA}" type="datetime1">
              <a:rPr lang="et-EE" smtClean="0"/>
              <a:t>24.08.2021</a:t>
            </a:fld>
            <a:endParaRPr lang="et-EE"/>
          </a:p>
        </p:txBody>
      </p:sp>
      <p:sp>
        <p:nvSpPr>
          <p:cNvPr id="17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81549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8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81548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72783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6199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16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1851" y="6292181"/>
            <a:ext cx="2025648" cy="365125"/>
          </a:xfrm>
          <a:prstGeom prst="rect">
            <a:avLst/>
          </a:prstGeom>
        </p:spPr>
        <p:txBody>
          <a:bodyPr/>
          <a:lstStyle/>
          <a:p>
            <a:fld id="{6796515F-8B72-4AF4-BE57-2BDB026F3DBD}" type="datetime1">
              <a:rPr lang="et-EE" smtClean="0"/>
              <a:t>24.08.2021</a:t>
            </a:fld>
            <a:endParaRPr lang="et-EE"/>
          </a:p>
        </p:txBody>
      </p:sp>
      <p:sp>
        <p:nvSpPr>
          <p:cNvPr id="17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8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182331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466556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466556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7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8199" y="6292181"/>
            <a:ext cx="2019299" cy="365125"/>
          </a:xfrm>
          <a:prstGeom prst="rect">
            <a:avLst/>
          </a:prstGeom>
        </p:spPr>
        <p:txBody>
          <a:bodyPr/>
          <a:lstStyle/>
          <a:p>
            <a:fld id="{7B5713B7-6C5E-4159-934C-EB0CEEEA7FDE}" type="datetime1">
              <a:rPr lang="et-EE" smtClean="0"/>
              <a:t>24.08.2021</a:t>
            </a:fld>
            <a:endParaRPr lang="et-EE"/>
          </a:p>
        </p:txBody>
      </p:sp>
      <p:sp>
        <p:nvSpPr>
          <p:cNvPr id="18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9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5654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787104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787104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6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9787" y="6292179"/>
            <a:ext cx="2017711" cy="365125"/>
          </a:xfrm>
          <a:prstGeom prst="rect">
            <a:avLst/>
          </a:prstGeom>
        </p:spPr>
        <p:txBody>
          <a:bodyPr/>
          <a:lstStyle/>
          <a:p>
            <a:fld id="{FB7B43FF-FC16-4DD3-B50A-8EEEB63C1D75}" type="datetime1">
              <a:rPr lang="et-EE" smtClean="0"/>
              <a:t>24.08.2021</a:t>
            </a:fld>
            <a:endParaRPr lang="et-EE"/>
          </a:p>
        </p:txBody>
      </p:sp>
      <p:sp>
        <p:nvSpPr>
          <p:cNvPr id="17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92180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9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92179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33064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12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199" y="6292179"/>
            <a:ext cx="2019299" cy="365125"/>
          </a:xfrm>
          <a:prstGeom prst="rect">
            <a:avLst/>
          </a:prstGeom>
        </p:spPr>
        <p:txBody>
          <a:bodyPr/>
          <a:lstStyle/>
          <a:p>
            <a:fld id="{3FC86ADE-B0A6-4DA3-9C48-E3A2664191C9}" type="datetime1">
              <a:rPr lang="et-EE" smtClean="0"/>
              <a:t>24.08.2021</a:t>
            </a:fld>
            <a:endParaRPr lang="et-EE"/>
          </a:p>
        </p:txBody>
      </p:sp>
      <p:sp>
        <p:nvSpPr>
          <p:cNvPr id="13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0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4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79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5618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95351" y="6292181"/>
            <a:ext cx="1962148" cy="365125"/>
          </a:xfrm>
          <a:prstGeom prst="rect">
            <a:avLst/>
          </a:prstGeom>
        </p:spPr>
        <p:txBody>
          <a:bodyPr/>
          <a:lstStyle/>
          <a:p>
            <a:fld id="{D66A0DC6-DDC4-4ADD-9096-BF02B16B03C9}" type="datetime1">
              <a:rPr lang="et-EE" smtClean="0"/>
              <a:t>24.08.2021</a:t>
            </a:fld>
            <a:endParaRPr lang="et-EE" dirty="0"/>
          </a:p>
        </p:txBody>
      </p:sp>
      <p:sp>
        <p:nvSpPr>
          <p:cNvPr id="6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7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57458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53047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34781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14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9787" y="6292180"/>
            <a:ext cx="2017711" cy="365125"/>
          </a:xfrm>
          <a:prstGeom prst="rect">
            <a:avLst/>
          </a:prstGeom>
        </p:spPr>
        <p:txBody>
          <a:bodyPr/>
          <a:lstStyle/>
          <a:p>
            <a:fld id="{9D0029B0-91A3-4D57-9389-D68FAC25AE8C}" type="datetime1">
              <a:rPr lang="et-EE" smtClean="0"/>
              <a:t>24.08.2021</a:t>
            </a:fld>
            <a:endParaRPr lang="et-EE"/>
          </a:p>
        </p:txBody>
      </p:sp>
      <p:sp>
        <p:nvSpPr>
          <p:cNvPr id="1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1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80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31636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530475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34782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14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9787" y="6292181"/>
            <a:ext cx="2017711" cy="365125"/>
          </a:xfrm>
          <a:prstGeom prst="rect">
            <a:avLst/>
          </a:prstGeom>
        </p:spPr>
        <p:txBody>
          <a:bodyPr/>
          <a:lstStyle/>
          <a:p>
            <a:fld id="{6B780867-3A33-4A84-8E4E-C881CA8B6597}" type="datetime1">
              <a:rPr lang="et-EE" smtClean="0"/>
              <a:t>24.08.2021</a:t>
            </a:fld>
            <a:endParaRPr lang="et-EE"/>
          </a:p>
        </p:txBody>
      </p:sp>
      <p:sp>
        <p:nvSpPr>
          <p:cNvPr id="1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23527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dirty="0" smtClean="0"/>
              <a:t>Muutke pealkirja laadi</a:t>
            </a:r>
            <a:endParaRPr lang="et-EE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413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3"/>
          <p:cNvSpPr>
            <a:spLocks noGrp="1"/>
          </p:cNvSpPr>
          <p:nvPr>
            <p:ph type="dt" sz="half" idx="2"/>
          </p:nvPr>
        </p:nvSpPr>
        <p:spPr>
          <a:xfrm>
            <a:off x="114299" y="6270914"/>
            <a:ext cx="2743200" cy="365125"/>
          </a:xfrm>
          <a:prstGeom prst="rect">
            <a:avLst/>
          </a:prstGeom>
        </p:spPr>
        <p:txBody>
          <a:bodyPr/>
          <a:lstStyle/>
          <a:p>
            <a:fld id="{D4B98258-074F-4897-B7C9-135BCCC4D1A4}" type="datetime1">
              <a:rPr lang="et-EE" smtClean="0"/>
              <a:t>24.08.2021</a:t>
            </a:fld>
            <a:endParaRPr lang="et-EE"/>
          </a:p>
        </p:txBody>
      </p:sp>
      <p:sp>
        <p:nvSpPr>
          <p:cNvPr id="8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70915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9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70914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  <p:grpSp>
        <p:nvGrpSpPr>
          <p:cNvPr id="10" name="Rühm 9"/>
          <p:cNvGrpSpPr/>
          <p:nvPr/>
        </p:nvGrpSpPr>
        <p:grpSpPr>
          <a:xfrm>
            <a:off x="-247650" y="6667938"/>
            <a:ext cx="12782551" cy="508158"/>
            <a:chOff x="-247650" y="6540342"/>
            <a:chExt cx="12782550" cy="508158"/>
          </a:xfrm>
        </p:grpSpPr>
        <p:pic>
          <p:nvPicPr>
            <p:cNvPr id="11" name="Pilt 10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47650" y="6540342"/>
              <a:ext cx="10058400" cy="508158"/>
            </a:xfrm>
            <a:prstGeom prst="rect">
              <a:avLst/>
            </a:prstGeom>
          </p:spPr>
        </p:pic>
        <p:pic>
          <p:nvPicPr>
            <p:cNvPr id="12" name="Pilt 11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6500" y="6540342"/>
              <a:ext cx="10058400" cy="508158"/>
            </a:xfrm>
            <a:prstGeom prst="rect">
              <a:avLst/>
            </a:prstGeom>
          </p:spPr>
        </p:pic>
      </p:grpSp>
      <p:grpSp>
        <p:nvGrpSpPr>
          <p:cNvPr id="13" name="Rühm 12"/>
          <p:cNvGrpSpPr/>
          <p:nvPr/>
        </p:nvGrpSpPr>
        <p:grpSpPr>
          <a:xfrm>
            <a:off x="-247650" y="-143032"/>
            <a:ext cx="12782551" cy="508158"/>
            <a:chOff x="-247650" y="6540342"/>
            <a:chExt cx="12782550" cy="508158"/>
          </a:xfrm>
        </p:grpSpPr>
        <p:pic>
          <p:nvPicPr>
            <p:cNvPr id="14" name="Pilt 13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47650" y="6540342"/>
              <a:ext cx="10058400" cy="508158"/>
            </a:xfrm>
            <a:prstGeom prst="rect">
              <a:avLst/>
            </a:prstGeom>
          </p:spPr>
        </p:pic>
        <p:pic>
          <p:nvPicPr>
            <p:cNvPr id="15" name="Pilt 14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6500" y="6540342"/>
              <a:ext cx="10058400" cy="508158"/>
            </a:xfrm>
            <a:prstGeom prst="rect">
              <a:avLst/>
            </a:prstGeom>
          </p:spPr>
        </p:pic>
      </p:grpSp>
      <p:grpSp>
        <p:nvGrpSpPr>
          <p:cNvPr id="4" name="Rühm 3"/>
          <p:cNvGrpSpPr/>
          <p:nvPr/>
        </p:nvGrpSpPr>
        <p:grpSpPr>
          <a:xfrm>
            <a:off x="5762404" y="68744"/>
            <a:ext cx="667192" cy="720357"/>
            <a:chOff x="5762404" y="68744"/>
            <a:chExt cx="667192" cy="720357"/>
          </a:xfrm>
        </p:grpSpPr>
        <p:sp>
          <p:nvSpPr>
            <p:cNvPr id="17" name="Ovaal 16"/>
            <p:cNvSpPr/>
            <p:nvPr userDrawn="1"/>
          </p:nvSpPr>
          <p:spPr>
            <a:xfrm>
              <a:off x="5762404" y="68744"/>
              <a:ext cx="667192" cy="6671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pic>
          <p:nvPicPr>
            <p:cNvPr id="18" name="Pilt 17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7916" y="201576"/>
              <a:ext cx="536168" cy="5875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9793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2551612"/>
            <a:ext cx="9144000" cy="1038256"/>
          </a:xfrm>
        </p:spPr>
        <p:txBody>
          <a:bodyPr>
            <a:noAutofit/>
          </a:bodyPr>
          <a:lstStyle/>
          <a:p>
            <a:r>
              <a:rPr lang="et-EE" sz="3600" dirty="0" smtClean="0"/>
              <a:t/>
            </a:r>
            <a:br>
              <a:rPr lang="et-EE" sz="3600" dirty="0" smtClean="0"/>
            </a:br>
            <a:r>
              <a:rPr lang="et-EE" sz="3600" dirty="0"/>
              <a:t/>
            </a:r>
            <a:br>
              <a:rPr lang="et-EE" sz="3600" dirty="0"/>
            </a:br>
            <a:r>
              <a:rPr lang="et-EE" sz="3600" dirty="0" smtClean="0"/>
              <a:t/>
            </a:r>
            <a:br>
              <a:rPr lang="et-EE" sz="3600" dirty="0" smtClean="0"/>
            </a:br>
            <a:r>
              <a:rPr lang="et-EE" sz="3600" dirty="0"/>
              <a:t/>
            </a:r>
            <a:br>
              <a:rPr lang="et-EE" sz="3600" dirty="0"/>
            </a:br>
            <a:r>
              <a:rPr lang="et-EE" sz="3600" dirty="0" smtClean="0"/>
              <a:t/>
            </a:r>
            <a:br>
              <a:rPr lang="et-EE" sz="3600" dirty="0" smtClean="0"/>
            </a:br>
            <a:r>
              <a:rPr lang="et-EE" sz="3600" dirty="0"/>
              <a:t/>
            </a:r>
            <a:br>
              <a:rPr lang="et-EE" sz="3600" dirty="0"/>
            </a:br>
            <a:r>
              <a:rPr lang="et-EE" sz="3600" dirty="0" smtClean="0"/>
              <a:t/>
            </a:r>
            <a:br>
              <a:rPr lang="et-EE" sz="3600" dirty="0" smtClean="0"/>
            </a:br>
            <a:r>
              <a:rPr lang="et-EE" sz="3600" dirty="0" smtClean="0"/>
              <a:t/>
            </a:r>
            <a:br>
              <a:rPr lang="et-EE" sz="3600" dirty="0" smtClean="0"/>
            </a:br>
            <a:r>
              <a:rPr lang="et-EE" sz="3600" dirty="0"/>
              <a:t/>
            </a:r>
            <a:br>
              <a:rPr lang="et-EE" sz="3600" dirty="0"/>
            </a:br>
            <a:r>
              <a:rPr lang="fi-FI" sz="3600" b="1" dirty="0" err="1" smtClean="0"/>
              <a:t>Käimasolevad</a:t>
            </a:r>
            <a:r>
              <a:rPr lang="fi-FI" sz="3600" b="1" dirty="0" smtClean="0"/>
              <a:t> </a:t>
            </a:r>
            <a:r>
              <a:rPr lang="fi-FI" sz="3600" b="1" dirty="0" err="1"/>
              <a:t>protsessid</a:t>
            </a:r>
            <a:r>
              <a:rPr lang="fi-FI" sz="3600" b="1" dirty="0"/>
              <a:t> </a:t>
            </a:r>
            <a:r>
              <a:rPr lang="fi-FI" sz="3600" b="1" dirty="0" err="1"/>
              <a:t>valla</a:t>
            </a:r>
            <a:r>
              <a:rPr lang="fi-FI" sz="3600" b="1" dirty="0"/>
              <a:t> </a:t>
            </a:r>
            <a:r>
              <a:rPr lang="fi-FI" sz="3600" b="1" dirty="0" err="1"/>
              <a:t>hariduselus</a:t>
            </a:r>
            <a:r>
              <a:rPr lang="fi-FI" sz="3600" b="1" dirty="0"/>
              <a:t> ja </a:t>
            </a:r>
            <a:r>
              <a:rPr lang="fi-FI" sz="3600" b="1" dirty="0" err="1"/>
              <a:t>noorsootöös</a:t>
            </a:r>
            <a:endParaRPr lang="et-EE" sz="3600" b="1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t-EE" dirty="0" smtClean="0"/>
          </a:p>
          <a:p>
            <a:r>
              <a:rPr lang="et-EE" dirty="0" smtClean="0"/>
              <a:t>Maido Nõlvak</a:t>
            </a:r>
          </a:p>
          <a:p>
            <a:r>
              <a:rPr lang="et-EE" sz="2000" dirty="0" smtClean="0"/>
              <a:t>Vallavanem</a:t>
            </a:r>
          </a:p>
          <a:p>
            <a:r>
              <a:rPr lang="et-EE" sz="2000" dirty="0" smtClean="0"/>
              <a:t>Haridus- ja noorsootöö konverents 24.08.2021</a:t>
            </a:r>
          </a:p>
        </p:txBody>
      </p:sp>
    </p:spTree>
    <p:extLst>
      <p:ext uri="{BB962C8B-B14F-4D97-AF65-F5344CB8AC3E}">
        <p14:creationId xmlns:p14="http://schemas.microsoft.com/office/powerpoint/2010/main" val="231711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1018903"/>
            <a:ext cx="10515600" cy="671787"/>
          </a:xfrm>
        </p:spPr>
        <p:txBody>
          <a:bodyPr>
            <a:normAutofit/>
          </a:bodyPr>
          <a:lstStyle/>
          <a:p>
            <a:r>
              <a:rPr lang="et-E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Lääne-Viru maakonna haridusvõrgu analüüs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Töö eesmärk ja 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fookus: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Koostatava</a:t>
            </a: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töö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eesmärgiks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sisend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koolipidajatele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otsuste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tegemiseks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maakonna haridusvõrgu tuleviku 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osas;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haridusvõrgu 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-asutuste 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hetkeolukorrast; 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pakkuma lahendusi võimalikeks muudatusteks ja ümberkorraldusteks, 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pidades </a:t>
            </a:r>
            <a:r>
              <a:rPr lang="fi-FI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silmas</a:t>
            </a: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hariduspoliitilisi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suundumusi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uuenenud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õpikäsit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i-FI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ust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teenusvajaduse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prognoose 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ning inimeste 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vajadusi.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Analüüsi</a:t>
            </a: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alusel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peab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olema </a:t>
            </a:r>
            <a:r>
              <a:rPr lang="fi-FI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võimalik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Lääne-Viru maakonna </a:t>
            </a:r>
            <a:r>
              <a:rPr lang="fi-FI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omavalitsuste</a:t>
            </a:r>
            <a:endParaRPr lang="et-E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kohta</a:t>
            </a:r>
            <a:r>
              <a:rPr lang="et-E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üldistavate 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järelduste tegemine.</a:t>
            </a:r>
          </a:p>
        </p:txBody>
      </p:sp>
    </p:spTree>
    <p:extLst>
      <p:ext uri="{BB962C8B-B14F-4D97-AF65-F5344CB8AC3E}">
        <p14:creationId xmlns:p14="http://schemas.microsoft.com/office/powerpoint/2010/main" val="368587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1079863"/>
            <a:ext cx="10515600" cy="610827"/>
          </a:xfrm>
        </p:spPr>
        <p:txBody>
          <a:bodyPr>
            <a:noAutofit/>
          </a:bodyPr>
          <a:lstStyle/>
          <a:p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Analüüsida ja mõtestada maakondliku tähtsusega küsimused:</a:t>
            </a:r>
            <a:b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690690"/>
            <a:ext cx="10515600" cy="45908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dirty="0" smtClean="0"/>
              <a:t>• </a:t>
            </a:r>
            <a:r>
              <a:rPr lang="et-EE" dirty="0"/>
              <a:t>Riigigümnaasium ja selle mõjud</a:t>
            </a:r>
          </a:p>
          <a:p>
            <a:pPr marL="0" indent="0">
              <a:buNone/>
            </a:pPr>
            <a:r>
              <a:rPr lang="et-EE" dirty="0"/>
              <a:t>• HEV hariduse korraldus, sh tugispetsialistid</a:t>
            </a:r>
          </a:p>
          <a:p>
            <a:pPr marL="0" indent="0">
              <a:buNone/>
            </a:pPr>
            <a:r>
              <a:rPr lang="et-EE" dirty="0"/>
              <a:t>• Maakondlik haridusvaldkonna koostöö, arendus</a:t>
            </a:r>
          </a:p>
          <a:p>
            <a:r>
              <a:rPr lang="et-EE" dirty="0" smtClean="0"/>
              <a:t>Sisend </a:t>
            </a:r>
            <a:r>
              <a:rPr lang="et-EE" dirty="0"/>
              <a:t>maakonna </a:t>
            </a:r>
            <a:r>
              <a:rPr lang="et-EE" dirty="0" smtClean="0"/>
              <a:t>arengustrateegiasse</a:t>
            </a:r>
          </a:p>
          <a:p>
            <a:pPr marL="0" indent="0">
              <a:buNone/>
            </a:pPr>
            <a:r>
              <a:rPr lang="et-EE" b="1" dirty="0" smtClean="0"/>
              <a:t>KOV </a:t>
            </a:r>
            <a:r>
              <a:rPr lang="et-EE" b="1" dirty="0"/>
              <a:t>tasand – otsused alus- ja põhihariduse korraldamise </a:t>
            </a:r>
            <a:r>
              <a:rPr lang="et-EE" b="1" dirty="0" smtClean="0"/>
              <a:t>osas</a:t>
            </a:r>
            <a:r>
              <a:rPr lang="et-EE" dirty="0" smtClean="0"/>
              <a:t>:</a:t>
            </a:r>
          </a:p>
          <a:p>
            <a:pPr marL="0" indent="0">
              <a:buNone/>
            </a:pPr>
            <a:r>
              <a:rPr lang="fi-FI" dirty="0" err="1" smtClean="0"/>
              <a:t>otseselt</a:t>
            </a:r>
            <a:r>
              <a:rPr lang="fi-FI" dirty="0" smtClean="0"/>
              <a:t> </a:t>
            </a:r>
            <a:r>
              <a:rPr lang="fi-FI" dirty="0"/>
              <a:t>ei </a:t>
            </a:r>
            <a:r>
              <a:rPr lang="fi-FI" dirty="0" err="1"/>
              <a:t>sekkuta</a:t>
            </a:r>
            <a:r>
              <a:rPr lang="fi-FI" dirty="0"/>
              <a:t>, </a:t>
            </a:r>
            <a:r>
              <a:rPr lang="fi-FI" dirty="0" err="1"/>
              <a:t>antakse</a:t>
            </a:r>
            <a:r>
              <a:rPr lang="fi-FI" dirty="0"/>
              <a:t> </a:t>
            </a:r>
            <a:r>
              <a:rPr lang="fi-FI" dirty="0" err="1"/>
              <a:t>üldised</a:t>
            </a:r>
            <a:r>
              <a:rPr lang="fi-FI" dirty="0"/>
              <a:t> </a:t>
            </a:r>
            <a:r>
              <a:rPr lang="fi-FI" dirty="0" err="1"/>
              <a:t>tähelepanekud</a:t>
            </a:r>
            <a:r>
              <a:rPr lang="fi-FI" dirty="0"/>
              <a:t> </a:t>
            </a:r>
            <a:r>
              <a:rPr lang="fi-FI" dirty="0" err="1"/>
              <a:t>võrgu</a:t>
            </a:r>
            <a:r>
              <a:rPr lang="fi-FI" dirty="0"/>
              <a:t> </a:t>
            </a:r>
            <a:r>
              <a:rPr lang="fi-FI" dirty="0" err="1"/>
              <a:t>korrastamise</a:t>
            </a:r>
            <a:r>
              <a:rPr lang="fi-FI" dirty="0"/>
              <a:t> </a:t>
            </a:r>
            <a:r>
              <a:rPr lang="fi-FI" dirty="0" err="1"/>
              <a:t>osas</a:t>
            </a:r>
            <a:r>
              <a:rPr lang="fi-FI" dirty="0"/>
              <a:t> </a:t>
            </a:r>
            <a:r>
              <a:rPr lang="fi-FI" dirty="0" err="1" smtClean="0"/>
              <a:t>lähtuvalt</a:t>
            </a:r>
            <a:r>
              <a:rPr lang="et-EE" dirty="0"/>
              <a:t> </a:t>
            </a:r>
            <a:r>
              <a:rPr lang="fi-FI" dirty="0" err="1" smtClean="0"/>
              <a:t>laste</a:t>
            </a:r>
            <a:r>
              <a:rPr lang="fi-FI" dirty="0" smtClean="0"/>
              <a:t> </a:t>
            </a:r>
            <a:r>
              <a:rPr lang="fi-FI" dirty="0"/>
              <a:t>ja </a:t>
            </a:r>
            <a:r>
              <a:rPr lang="fi-FI" dirty="0" err="1"/>
              <a:t>õpilaste</a:t>
            </a:r>
            <a:r>
              <a:rPr lang="fi-FI" dirty="0"/>
              <a:t> </a:t>
            </a:r>
            <a:r>
              <a:rPr lang="fi-FI" dirty="0" err="1"/>
              <a:t>arvudest</a:t>
            </a:r>
            <a:r>
              <a:rPr lang="fi-FI" dirty="0"/>
              <a:t>, </a:t>
            </a:r>
            <a:r>
              <a:rPr lang="fi-FI" dirty="0" err="1"/>
              <a:t>õpilasrändest</a:t>
            </a:r>
            <a:r>
              <a:rPr lang="fi-FI" dirty="0"/>
              <a:t>, </a:t>
            </a:r>
            <a:r>
              <a:rPr lang="fi-FI" dirty="0" err="1"/>
              <a:t>teenuse</a:t>
            </a:r>
            <a:r>
              <a:rPr lang="fi-FI" dirty="0"/>
              <a:t> </a:t>
            </a:r>
            <a:r>
              <a:rPr lang="fi-FI" dirty="0" err="1"/>
              <a:t>kättesaadavusest</a:t>
            </a:r>
            <a:r>
              <a:rPr lang="fi-FI" dirty="0"/>
              <a:t>, </a:t>
            </a:r>
            <a:r>
              <a:rPr lang="fi-FI" dirty="0" err="1"/>
              <a:t>taristust</a:t>
            </a:r>
            <a:r>
              <a:rPr lang="fi-FI" dirty="0"/>
              <a:t>, </a:t>
            </a:r>
            <a:r>
              <a:rPr lang="fi-FI" dirty="0" err="1" smtClean="0"/>
              <a:t>kuludest</a:t>
            </a:r>
            <a:r>
              <a:rPr lang="et-EE" dirty="0" smtClean="0"/>
              <a:t>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92449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826682"/>
            <a:ext cx="10515600" cy="1325563"/>
          </a:xfrm>
        </p:spPr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t-EE" dirty="0" smtClean="0"/>
          </a:p>
          <a:p>
            <a:pPr marL="0" indent="0" algn="ctr">
              <a:buNone/>
            </a:pPr>
            <a:endParaRPr lang="et-EE" sz="4400" dirty="0" smtClean="0"/>
          </a:p>
          <a:p>
            <a:pPr marL="0" indent="0" algn="ctr">
              <a:buNone/>
            </a:pPr>
            <a:r>
              <a:rPr lang="et-EE" sz="4400" dirty="0" smtClean="0"/>
              <a:t>INNOVAATILISI IDEID JA MÕTTEID</a:t>
            </a:r>
          </a:p>
          <a:p>
            <a:pPr marL="0" indent="0" algn="ctr">
              <a:buNone/>
            </a:pPr>
            <a:r>
              <a:rPr lang="et-EE" sz="4400" dirty="0" smtClean="0"/>
              <a:t>TURVALIST UUT KOOLIAASTAT</a:t>
            </a:r>
          </a:p>
          <a:p>
            <a:pPr marL="0" indent="0" algn="ctr">
              <a:buNone/>
            </a:pPr>
            <a:endParaRPr lang="et-EE" sz="4400" dirty="0"/>
          </a:p>
        </p:txBody>
      </p:sp>
    </p:spTree>
    <p:extLst>
      <p:ext uri="{BB962C8B-B14F-4D97-AF65-F5344CB8AC3E}">
        <p14:creationId xmlns:p14="http://schemas.microsoft.com/office/powerpoint/2010/main" val="370439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79269" y="923109"/>
            <a:ext cx="10674531" cy="600891"/>
          </a:xfrm>
        </p:spPr>
        <p:txBody>
          <a:bodyPr>
            <a:normAutofit/>
          </a:bodyPr>
          <a:lstStyle/>
          <a:p>
            <a:r>
              <a:rPr lang="et-EE" sz="3200" b="1" dirty="0" smtClean="0">
                <a:latin typeface="+mn-lt"/>
                <a:cs typeface="Times New Roman" panose="02020603050405020304" pitchFamily="18" charset="0"/>
              </a:rPr>
              <a:t>Haridusvõrgu analüüs (20.05.2021- 01.11.2022)</a:t>
            </a:r>
            <a:endParaRPr lang="et-EE" sz="3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61553" y="1680754"/>
            <a:ext cx="11295017" cy="460079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t-EE" dirty="0" smtClean="0">
                <a:cs typeface="Times New Roman" panose="02020603050405020304" pitchFamily="18" charset="0"/>
              </a:rPr>
              <a:t>Soov ei ole sulgeda ühtegi valla kooli. Kas see õnnestub sõltub meist endist;</a:t>
            </a:r>
          </a:p>
          <a:p>
            <a:pPr algn="just"/>
            <a:r>
              <a:rPr lang="et-EE" dirty="0" smtClean="0">
                <a:cs typeface="Times New Roman" panose="02020603050405020304" pitchFamily="18" charset="0"/>
              </a:rPr>
              <a:t>Koolid, lasteaiad, </a:t>
            </a:r>
            <a:r>
              <a:rPr lang="et-EE" dirty="0" err="1" smtClean="0">
                <a:cs typeface="Times New Roman" panose="02020603050405020304" pitchFamily="18" charset="0"/>
              </a:rPr>
              <a:t>noortekeskused</a:t>
            </a:r>
            <a:r>
              <a:rPr lang="et-EE" dirty="0" smtClean="0">
                <a:cs typeface="Times New Roman" panose="02020603050405020304" pitchFamily="18" charset="0"/>
              </a:rPr>
              <a:t> ja kodulähedane huviharidus on kogukonna püsimajäämisele ja arengule väga olulised;</a:t>
            </a:r>
          </a:p>
          <a:p>
            <a:pPr algn="just"/>
            <a:r>
              <a:rPr lang="et-EE" dirty="0" smtClean="0">
                <a:cs typeface="Times New Roman" panose="02020603050405020304" pitchFamily="18" charset="0"/>
              </a:rPr>
              <a:t>Mida me oleme juba saavutanud tuleb hoida ja paremaks saab alati minna;</a:t>
            </a:r>
          </a:p>
          <a:p>
            <a:pPr algn="just"/>
            <a:r>
              <a:rPr lang="et-EE" dirty="0" smtClean="0">
                <a:cs typeface="Times New Roman" panose="02020603050405020304" pitchFamily="18" charset="0"/>
              </a:rPr>
              <a:t>Üheskoos tuleb otsida </a:t>
            </a:r>
            <a:r>
              <a:rPr lang="et-EE" dirty="0">
                <a:cs typeface="Times New Roman" panose="02020603050405020304" pitchFamily="18" charset="0"/>
              </a:rPr>
              <a:t>igale valla koolile oma </a:t>
            </a:r>
            <a:r>
              <a:rPr lang="et-EE" dirty="0" smtClean="0">
                <a:cs typeface="Times New Roman" panose="02020603050405020304" pitchFamily="18" charset="0"/>
              </a:rPr>
              <a:t>eripära/võimalus, </a:t>
            </a:r>
            <a:r>
              <a:rPr lang="et-EE" dirty="0">
                <a:cs typeface="Times New Roman" panose="02020603050405020304" pitchFamily="18" charset="0"/>
              </a:rPr>
              <a:t>et tagada </a:t>
            </a:r>
            <a:r>
              <a:rPr lang="et-EE" dirty="0" smtClean="0">
                <a:cs typeface="Times New Roman" panose="02020603050405020304" pitchFamily="18" charset="0"/>
              </a:rPr>
              <a:t>kooli jätkusuutlikus ja konkurentsivõime;</a:t>
            </a:r>
          </a:p>
          <a:p>
            <a:pPr algn="just"/>
            <a:r>
              <a:rPr lang="et-EE" dirty="0" smtClean="0">
                <a:cs typeface="Times New Roman" panose="02020603050405020304" pitchFamily="18" charset="0"/>
              </a:rPr>
              <a:t>Tuleb tegeleda õppekavade ja metoodikate arendusega (uuenenud õpikäsitlus);</a:t>
            </a:r>
          </a:p>
          <a:p>
            <a:pPr algn="just"/>
            <a:r>
              <a:rPr lang="et-EE" dirty="0" smtClean="0">
                <a:cs typeface="Times New Roman" panose="02020603050405020304" pitchFamily="18" charset="0"/>
              </a:rPr>
              <a:t>Peame olema atraktiivsed, et valla lastel on soov jääda meie koolidesse (269 põhikooli last õpib väljaspool valda);</a:t>
            </a:r>
          </a:p>
          <a:p>
            <a:pPr algn="just"/>
            <a:r>
              <a:rPr lang="et-EE" dirty="0" smtClean="0">
                <a:cs typeface="Times New Roman" panose="02020603050405020304" pitchFamily="18" charset="0"/>
              </a:rPr>
              <a:t>Ümbruskonna omavalitsuste lastel tuleb tekitada soov tulla meie koolidesse õppima.</a:t>
            </a:r>
            <a:endParaRPr lang="et-EE" dirty="0">
              <a:cs typeface="Times New Roman" panose="02020603050405020304" pitchFamily="18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7719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05394" y="792481"/>
            <a:ext cx="10648406" cy="748936"/>
          </a:xfrm>
        </p:spPr>
        <p:txBody>
          <a:bodyPr>
            <a:normAutofit/>
          </a:bodyPr>
          <a:lstStyle/>
          <a:p>
            <a:r>
              <a:rPr lang="et-EE" sz="3200" b="1" dirty="0" smtClean="0">
                <a:latin typeface="+mn-lt"/>
                <a:cs typeface="Times New Roman" panose="02020603050405020304" pitchFamily="18" charset="0"/>
              </a:rPr>
              <a:t>Haridusvõrgu analüüsi töögrupid</a:t>
            </a:r>
            <a:endParaRPr lang="et-EE" sz="3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18309" y="1541418"/>
            <a:ext cx="11033759" cy="474013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t-EE" b="1" dirty="0" smtClean="0">
                <a:cs typeface="Times New Roman" panose="02020603050405020304" pitchFamily="18" charset="0"/>
              </a:rPr>
              <a:t>I Õppe </a:t>
            </a:r>
            <a:r>
              <a:rPr lang="et-EE" b="1" dirty="0">
                <a:cs typeface="Times New Roman" panose="02020603050405020304" pitchFamily="18" charset="0"/>
              </a:rPr>
              <a:t>kvaliteedi, muutunud õpikäsitluse ja koolide koostöö töörühm</a:t>
            </a:r>
          </a:p>
          <a:p>
            <a:pPr marL="0" indent="0">
              <a:buNone/>
            </a:pPr>
            <a:r>
              <a:rPr lang="et-EE" dirty="0" smtClean="0">
                <a:cs typeface="Times New Roman" panose="02020603050405020304" pitchFamily="18" charset="0"/>
              </a:rPr>
              <a:t>Eesmärk: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analüüsida õppe kvaliteeti;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analüüsida muutunud õpikäsitluse rakendumist</a:t>
            </a:r>
            <a:r>
              <a:rPr lang="et-EE" dirty="0">
                <a:cs typeface="Times New Roman" panose="02020603050405020304" pitchFamily="18" charset="0"/>
              </a:rPr>
              <a:t>;</a:t>
            </a:r>
            <a:endParaRPr lang="et-EE" dirty="0" smtClean="0">
              <a:cs typeface="Times New Roman" panose="02020603050405020304" pitchFamily="18" charset="0"/>
            </a:endParaRPr>
          </a:p>
          <a:p>
            <a:r>
              <a:rPr lang="et-EE" dirty="0" smtClean="0">
                <a:cs typeface="Times New Roman" panose="02020603050405020304" pitchFamily="18" charset="0"/>
              </a:rPr>
              <a:t>koolide omavaheline koostöö; 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luua rahaliste ressursside jaotamise mudel (koostöös IV töörühmaga);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koolide turundus ja kommunikatsioon.</a:t>
            </a:r>
          </a:p>
          <a:p>
            <a:pPr marL="0" indent="0">
              <a:buNone/>
            </a:pPr>
            <a:r>
              <a:rPr lang="et-EE" b="1" dirty="0" smtClean="0">
                <a:cs typeface="Times New Roman" panose="02020603050405020304" pitchFamily="18" charset="0"/>
              </a:rPr>
              <a:t>II Formaal- </a:t>
            </a:r>
            <a:r>
              <a:rPr lang="et-EE" b="1" dirty="0">
                <a:cs typeface="Times New Roman" panose="02020603050405020304" pitchFamily="18" charset="0"/>
              </a:rPr>
              <a:t>ja mitteformaalhariduse lõimimise töörühm</a:t>
            </a:r>
          </a:p>
          <a:p>
            <a:pPr marL="0" indent="0">
              <a:buNone/>
            </a:pPr>
            <a:r>
              <a:rPr lang="et-EE" dirty="0" smtClean="0">
                <a:cs typeface="Times New Roman" panose="02020603050405020304" pitchFamily="18" charset="0"/>
              </a:rPr>
              <a:t>Eesmärk: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analüüsida huvihariduse, -tegevuse valdkonda; </a:t>
            </a:r>
          </a:p>
          <a:p>
            <a:r>
              <a:rPr lang="et-EE" dirty="0">
                <a:cs typeface="Times New Roman" panose="02020603050405020304" pitchFamily="18" charset="0"/>
              </a:rPr>
              <a:t>a</a:t>
            </a:r>
            <a:r>
              <a:rPr lang="et-EE" dirty="0" smtClean="0">
                <a:cs typeface="Times New Roman" panose="02020603050405020304" pitchFamily="18" charset="0"/>
              </a:rPr>
              <a:t>nalüüsida noorsootöö valdkonda</a:t>
            </a:r>
            <a:r>
              <a:rPr lang="et-EE" dirty="0">
                <a:cs typeface="Times New Roman" panose="02020603050405020304" pitchFamily="18" charset="0"/>
              </a:rPr>
              <a:t>;</a:t>
            </a:r>
            <a:endParaRPr lang="et-EE" dirty="0" smtClean="0">
              <a:cs typeface="Times New Roman" panose="02020603050405020304" pitchFamily="18" charset="0"/>
            </a:endParaRPr>
          </a:p>
          <a:p>
            <a:r>
              <a:rPr lang="et-EE" dirty="0" smtClean="0">
                <a:cs typeface="Times New Roman" panose="02020603050405020304" pitchFamily="18" charset="0"/>
              </a:rPr>
              <a:t>analüüsida formaal- ja mitteformaalhariduse lõimimist. </a:t>
            </a:r>
          </a:p>
          <a:p>
            <a:pPr marL="0" indent="0">
              <a:buNone/>
            </a:pPr>
            <a:endParaRPr lang="et-EE" sz="2600" dirty="0"/>
          </a:p>
          <a:p>
            <a:endParaRPr lang="et-EE" dirty="0" smtClean="0"/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8764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18309" y="940526"/>
            <a:ext cx="10735491" cy="750164"/>
          </a:xfrm>
        </p:spPr>
        <p:txBody>
          <a:bodyPr>
            <a:normAutofit/>
          </a:bodyPr>
          <a:lstStyle/>
          <a:p>
            <a:r>
              <a:rPr lang="et-EE" sz="3200" b="1" dirty="0">
                <a:cs typeface="Times New Roman" panose="02020603050405020304" pitchFamily="18" charset="0"/>
              </a:rPr>
              <a:t>Haridusvõrgu analüüsi töögrupid</a:t>
            </a:r>
            <a:endParaRPr lang="et-EE" sz="32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18309" y="1825624"/>
            <a:ext cx="11129553" cy="44559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b="1" dirty="0">
                <a:cs typeface="Times New Roman" panose="02020603050405020304" pitchFamily="18" charset="0"/>
              </a:rPr>
              <a:t>III Sotsiaalkaitse ennetustöö, HEV õpilaste õppekorralduse ja integreeritud tugiteenuste töörühm</a:t>
            </a:r>
          </a:p>
          <a:p>
            <a:pPr marL="0" indent="0">
              <a:buNone/>
            </a:pPr>
            <a:r>
              <a:rPr lang="et-EE" dirty="0" smtClean="0">
                <a:cs typeface="Times New Roman" panose="02020603050405020304" pitchFamily="18" charset="0"/>
              </a:rPr>
              <a:t>Eesmärk: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tugiteenuste süstematiseerimine</a:t>
            </a:r>
            <a:r>
              <a:rPr lang="et-EE" dirty="0">
                <a:cs typeface="Times New Roman" panose="02020603050405020304" pitchFamily="18" charset="0"/>
              </a:rPr>
              <a:t>;</a:t>
            </a:r>
            <a:endParaRPr lang="et-EE" dirty="0" smtClean="0">
              <a:cs typeface="Times New Roman" panose="02020603050405020304" pitchFamily="18" charset="0"/>
            </a:endParaRPr>
          </a:p>
          <a:p>
            <a:r>
              <a:rPr lang="et-EE" dirty="0" smtClean="0">
                <a:cs typeface="Times New Roman" panose="02020603050405020304" pitchFamily="18" charset="0"/>
              </a:rPr>
              <a:t>Näpi kool</a:t>
            </a:r>
            <a:r>
              <a:rPr lang="et-EE" dirty="0">
                <a:cs typeface="Times New Roman" panose="02020603050405020304" pitchFamily="18" charset="0"/>
              </a:rPr>
              <a:t>;</a:t>
            </a:r>
            <a:endParaRPr lang="et-EE" dirty="0" smtClean="0">
              <a:cs typeface="Times New Roman" panose="02020603050405020304" pitchFamily="18" charset="0"/>
            </a:endParaRPr>
          </a:p>
          <a:p>
            <a:r>
              <a:rPr lang="et-EE" dirty="0" smtClean="0">
                <a:cs typeface="Times New Roman" panose="02020603050405020304" pitchFamily="18" charset="0"/>
              </a:rPr>
              <a:t>sotsiaalkaitse tegevused.</a:t>
            </a:r>
            <a:endParaRPr lang="et-EE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b="1" dirty="0">
                <a:cs typeface="Times New Roman" panose="02020603050405020304" pitchFamily="18" charset="0"/>
              </a:rPr>
              <a:t>IV Haridus- ja </a:t>
            </a:r>
            <a:r>
              <a:rPr lang="et-EE" b="1" dirty="0" err="1">
                <a:cs typeface="Times New Roman" panose="02020603050405020304" pitchFamily="18" charset="0"/>
              </a:rPr>
              <a:t>noortevaldkonna</a:t>
            </a:r>
            <a:r>
              <a:rPr lang="et-EE" b="1" dirty="0">
                <a:cs typeface="Times New Roman" panose="02020603050405020304" pitchFamily="18" charset="0"/>
              </a:rPr>
              <a:t> kulude, haridustaristu, koolitranspordi töörühm</a:t>
            </a:r>
          </a:p>
          <a:p>
            <a:pPr marL="0" indent="0">
              <a:buNone/>
            </a:pPr>
            <a:r>
              <a:rPr lang="et-EE" dirty="0" smtClean="0">
                <a:cs typeface="Times New Roman" panose="02020603050405020304" pitchFamily="18" charset="0"/>
              </a:rPr>
              <a:t>Eesmärk: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analüüsi </a:t>
            </a:r>
            <a:r>
              <a:rPr lang="et-EE" dirty="0">
                <a:cs typeface="Times New Roman" panose="02020603050405020304" pitchFamily="18" charset="0"/>
              </a:rPr>
              <a:t>koostamine ressursside otstarbekamaks kasutamiseks </a:t>
            </a:r>
            <a:endParaRPr lang="et-EE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dirty="0">
                <a:cs typeface="Times New Roman" panose="02020603050405020304" pitchFamily="18" charset="0"/>
              </a:rPr>
              <a:t> </a:t>
            </a:r>
            <a:r>
              <a:rPr lang="et-EE" dirty="0" smtClean="0">
                <a:cs typeface="Times New Roman" panose="02020603050405020304" pitchFamily="18" charset="0"/>
              </a:rPr>
              <a:t> (</a:t>
            </a:r>
            <a:r>
              <a:rPr lang="et-EE" dirty="0">
                <a:cs typeface="Times New Roman" panose="02020603050405020304" pitchFamily="18" charset="0"/>
              </a:rPr>
              <a:t>jätkusuutliku haridusvõrgu kujundamisel ja kaasaegse õpikäsitluse elluviimisel).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8441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566057" y="879567"/>
            <a:ext cx="11042469" cy="574764"/>
          </a:xfrm>
        </p:spPr>
        <p:txBody>
          <a:bodyPr>
            <a:noAutofit/>
          </a:bodyPr>
          <a:lstStyle/>
          <a:p>
            <a:r>
              <a:rPr lang="et-EE" sz="2800" b="1" dirty="0"/>
              <a:t>Haridus- ja </a:t>
            </a:r>
            <a:r>
              <a:rPr lang="et-EE" sz="2800" b="1" dirty="0" err="1"/>
              <a:t>noortevaldkonna</a:t>
            </a:r>
            <a:r>
              <a:rPr lang="et-EE" sz="2800" b="1" dirty="0"/>
              <a:t> kulude, haridustaristu, koolitranspordi töörühm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44137" y="1454331"/>
            <a:ext cx="11399520" cy="5050971"/>
          </a:xfrm>
        </p:spPr>
        <p:txBody>
          <a:bodyPr>
            <a:normAutofit fontScale="77500" lnSpcReduction="20000"/>
          </a:bodyPr>
          <a:lstStyle/>
          <a:p>
            <a:r>
              <a:rPr lang="et-EE" b="1" dirty="0" smtClean="0"/>
              <a:t>Kuidas </a:t>
            </a:r>
            <a:r>
              <a:rPr lang="et-EE" b="1" dirty="0"/>
              <a:t>edasi:</a:t>
            </a:r>
            <a:endParaRPr lang="et-EE" dirty="0"/>
          </a:p>
          <a:p>
            <a:pPr lvl="0"/>
            <a:r>
              <a:rPr lang="et-EE" dirty="0"/>
              <a:t>Tuleb leida kompromiss valla eelarves haridusele ( osakaaluna</a:t>
            </a:r>
            <a:r>
              <a:rPr lang="et-EE" dirty="0" smtClean="0"/>
              <a:t>), </a:t>
            </a:r>
            <a:r>
              <a:rPr lang="et-EE" dirty="0"/>
              <a:t>kui on hea aasta siis </a:t>
            </a:r>
            <a:r>
              <a:rPr lang="et-EE" dirty="0" smtClean="0"/>
              <a:t>võidavad kõik </a:t>
            </a:r>
            <a:r>
              <a:rPr lang="et-EE" dirty="0"/>
              <a:t>ja </a:t>
            </a:r>
            <a:r>
              <a:rPr lang="et-EE" dirty="0" smtClean="0"/>
              <a:t>samas </a:t>
            </a:r>
            <a:r>
              <a:rPr lang="et-EE" dirty="0"/>
              <a:t>ka </a:t>
            </a:r>
            <a:r>
              <a:rPr lang="et-EE" dirty="0" smtClean="0"/>
              <a:t>vastupidi;</a:t>
            </a:r>
            <a:endParaRPr lang="et-EE" dirty="0"/>
          </a:p>
          <a:p>
            <a:pPr lvl="0"/>
            <a:r>
              <a:rPr lang="et-EE" dirty="0"/>
              <a:t>Riigilt saadud toetus jääb haridusasutustele kogu mahus ja kui see mingil põhjusel väheneb/kasvab toimub ka vastav </a:t>
            </a:r>
            <a:r>
              <a:rPr lang="et-EE" dirty="0" smtClean="0"/>
              <a:t>muutus;</a:t>
            </a:r>
            <a:endParaRPr lang="et-EE" dirty="0"/>
          </a:p>
          <a:p>
            <a:pPr lvl="0"/>
            <a:r>
              <a:rPr lang="et-EE" dirty="0"/>
              <a:t>Millisel moel jagada valla eelarves olev osakaal ? </a:t>
            </a:r>
            <a:r>
              <a:rPr lang="et-EE" dirty="0" smtClean="0"/>
              <a:t>(kas </a:t>
            </a:r>
            <a:r>
              <a:rPr lang="et-EE" dirty="0"/>
              <a:t>pearahana võrdselt, selliselt nagu </a:t>
            </a:r>
            <a:r>
              <a:rPr lang="et-EE" dirty="0" smtClean="0"/>
              <a:t>täna)</a:t>
            </a:r>
            <a:endParaRPr lang="et-EE" dirty="0"/>
          </a:p>
          <a:p>
            <a:pPr lvl="0"/>
            <a:r>
              <a:rPr lang="et-EE" dirty="0"/>
              <a:t>Tuleb jätta asutustele võimalus kasutada varasema perioodi kasutamata </a:t>
            </a:r>
            <a:r>
              <a:rPr lang="et-EE" dirty="0" smtClean="0"/>
              <a:t>jääki;</a:t>
            </a:r>
            <a:endParaRPr lang="et-EE" dirty="0"/>
          </a:p>
          <a:p>
            <a:pPr lvl="0"/>
            <a:r>
              <a:rPr lang="et-EE" dirty="0"/>
              <a:t>Erinevatel asutustel on riigi osa vs valla panus väga erinev </a:t>
            </a:r>
            <a:r>
              <a:rPr lang="et-EE" dirty="0" smtClean="0"/>
              <a:t>(vt tabel);</a:t>
            </a:r>
            <a:endParaRPr lang="et-EE" dirty="0"/>
          </a:p>
          <a:p>
            <a:pPr lvl="0"/>
            <a:r>
              <a:rPr lang="et-EE" dirty="0"/>
              <a:t>Peab muutuma olukord, kus laste arvu vähenemise kompenseerib </a:t>
            </a:r>
            <a:r>
              <a:rPr lang="et-EE" dirty="0" smtClean="0"/>
              <a:t>vald;</a:t>
            </a:r>
            <a:endParaRPr lang="et-EE" dirty="0"/>
          </a:p>
          <a:p>
            <a:pPr lvl="0"/>
            <a:r>
              <a:rPr lang="et-EE" dirty="0"/>
              <a:t>Asutus peab tegema kõik/leidma võimaluse laste arvu võimaliku säilitamise , paremal juhul kasvu, samuti peab olema selged põhjendused suurema arvu laste lahkumise kohta </a:t>
            </a:r>
            <a:r>
              <a:rPr lang="et-EE" dirty="0" smtClean="0"/>
              <a:t>asutusest;</a:t>
            </a:r>
            <a:endParaRPr lang="et-EE" dirty="0"/>
          </a:p>
          <a:p>
            <a:pPr lvl="0"/>
            <a:r>
              <a:rPr lang="et-EE" dirty="0"/>
              <a:t>Kui on vähem lapsi, seega vähem sisendit-sealt edasi tuleb ellujäämiseks kulusid kärpida! Milliseid otsustab asutus oma </a:t>
            </a:r>
            <a:r>
              <a:rPr lang="et-EE" dirty="0" smtClean="0"/>
              <a:t>juhtkonnaga; </a:t>
            </a:r>
            <a:endParaRPr lang="et-EE" dirty="0"/>
          </a:p>
          <a:p>
            <a:pPr lvl="0"/>
            <a:r>
              <a:rPr lang="et-EE" dirty="0" smtClean="0"/>
              <a:t>Asutused </a:t>
            </a:r>
            <a:r>
              <a:rPr lang="et-EE" dirty="0"/>
              <a:t>peavad endale seadma reaalsed eesmärgid koos selge arengu/tegevuskavaga, misläbi tõestatakse </a:t>
            </a:r>
            <a:r>
              <a:rPr lang="et-EE" u="sng" dirty="0"/>
              <a:t>edasine jätkusuutlikkus</a:t>
            </a:r>
            <a:r>
              <a:rPr lang="et-EE" dirty="0"/>
              <a:t>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0631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57646" y="966652"/>
            <a:ext cx="10718074" cy="452846"/>
          </a:xfrm>
        </p:spPr>
        <p:txBody>
          <a:bodyPr>
            <a:normAutofit fontScale="90000"/>
          </a:bodyPr>
          <a:lstStyle/>
          <a:p>
            <a:endParaRPr lang="et-EE" dirty="0"/>
          </a:p>
        </p:txBody>
      </p:sp>
      <p:pic>
        <p:nvPicPr>
          <p:cNvPr id="4" name="Sisu kohatäide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7" y="1419498"/>
            <a:ext cx="12052664" cy="3926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745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844100"/>
            <a:ext cx="10587446" cy="540564"/>
          </a:xfrm>
        </p:spPr>
        <p:txBody>
          <a:bodyPr>
            <a:noAutofit/>
          </a:bodyPr>
          <a:lstStyle/>
          <a:p>
            <a:r>
              <a:rPr lang="et-EE" sz="3200" b="1" dirty="0" smtClean="0"/>
              <a:t>Huvihariduse ja huvitegevuse võimekuse tõstmine</a:t>
            </a:r>
            <a:endParaRPr lang="et-EE" sz="32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567544"/>
            <a:ext cx="10515600" cy="4714004"/>
          </a:xfrm>
        </p:spPr>
        <p:txBody>
          <a:bodyPr>
            <a:normAutofit/>
          </a:bodyPr>
          <a:lstStyle/>
          <a:p>
            <a:pPr algn="just"/>
            <a:r>
              <a:rPr lang="et-EE" dirty="0" smtClean="0">
                <a:cs typeface="Times New Roman" panose="02020603050405020304" pitchFamily="18" charset="0"/>
              </a:rPr>
              <a:t>Plaan on mitmekesistada ja tugevdada </a:t>
            </a:r>
            <a:r>
              <a:rPr lang="et-EE" dirty="0">
                <a:cs typeface="Times New Roman" panose="02020603050405020304" pitchFamily="18" charset="0"/>
              </a:rPr>
              <a:t>vallasisese huvihariduse </a:t>
            </a:r>
            <a:r>
              <a:rPr lang="et-EE" dirty="0" smtClean="0">
                <a:cs typeface="Times New Roman" panose="02020603050405020304" pitchFamily="18" charset="0"/>
              </a:rPr>
              <a:t>andmist</a:t>
            </a:r>
            <a:r>
              <a:rPr lang="et-EE" dirty="0">
                <a:cs typeface="Times New Roman" panose="02020603050405020304" pitchFamily="18" charset="0"/>
              </a:rPr>
              <a:t> </a:t>
            </a:r>
            <a:r>
              <a:rPr lang="et-EE" dirty="0" smtClean="0">
                <a:cs typeface="Times New Roman" panose="02020603050405020304" pitchFamily="18" charset="0"/>
              </a:rPr>
              <a:t>(330 000 välja, 30 000 </a:t>
            </a:r>
            <a:r>
              <a:rPr lang="et-EE" dirty="0" err="1" smtClean="0">
                <a:cs typeface="Times New Roman" panose="02020603050405020304" pitchFamily="18" charset="0"/>
              </a:rPr>
              <a:t>noortekeskused</a:t>
            </a:r>
            <a:r>
              <a:rPr lang="et-EE" dirty="0" smtClean="0">
                <a:cs typeface="Times New Roman" panose="02020603050405020304" pitchFamily="18" charset="0"/>
              </a:rPr>
              <a:t>);</a:t>
            </a:r>
            <a:endParaRPr lang="et-EE" dirty="0">
              <a:cs typeface="Times New Roman" panose="02020603050405020304" pitchFamily="18" charset="0"/>
            </a:endParaRPr>
          </a:p>
          <a:p>
            <a:pPr lvl="0" algn="just"/>
            <a:r>
              <a:rPr lang="et-EE" dirty="0" smtClean="0">
                <a:cs typeface="Times New Roman" panose="02020603050405020304" pitchFamily="18" charset="0"/>
              </a:rPr>
              <a:t>Siduda </a:t>
            </a:r>
            <a:r>
              <a:rPr lang="et-EE" dirty="0">
                <a:cs typeface="Times New Roman" panose="02020603050405020304" pitchFamily="18" charset="0"/>
              </a:rPr>
              <a:t>omavahel formaalhariduse mitteformaalhariduse tundidega (õppimine läbi praktiliste tegevuste);</a:t>
            </a:r>
          </a:p>
          <a:p>
            <a:pPr algn="just">
              <a:buFontTx/>
              <a:buChar char="-"/>
            </a:pPr>
            <a:r>
              <a:rPr lang="et-EE" dirty="0" smtClean="0">
                <a:cs typeface="Times New Roman" panose="02020603050405020304" pitchFamily="18" charset="0"/>
              </a:rPr>
              <a:t>Võimalus on tulevikus lõimida Sõmeru </a:t>
            </a:r>
            <a:r>
              <a:rPr lang="et-EE" dirty="0">
                <a:cs typeface="Times New Roman" panose="02020603050405020304" pitchFamily="18" charset="0"/>
              </a:rPr>
              <a:t>loodus- ja tehnikamaja tegevused </a:t>
            </a:r>
            <a:r>
              <a:rPr lang="et-EE" dirty="0" smtClean="0">
                <a:cs typeface="Times New Roman" panose="02020603050405020304" pitchFamily="18" charset="0"/>
              </a:rPr>
              <a:t>koolide õppeprogrammidega</a:t>
            </a:r>
            <a:r>
              <a:rPr lang="et-EE" dirty="0"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t-EE" dirty="0" smtClean="0">
                <a:cs typeface="Times New Roman" panose="02020603050405020304" pitchFamily="18" charset="0"/>
              </a:rPr>
              <a:t>- Uhtna </a:t>
            </a:r>
            <a:r>
              <a:rPr lang="et-EE" dirty="0">
                <a:cs typeface="Times New Roman" panose="02020603050405020304" pitchFamily="18" charset="0"/>
              </a:rPr>
              <a:t>kooli </a:t>
            </a:r>
            <a:r>
              <a:rPr lang="et-EE" dirty="0" smtClean="0">
                <a:cs typeface="Times New Roman" panose="02020603050405020304" pitchFamily="18" charset="0"/>
              </a:rPr>
              <a:t>huvihariduse maja</a:t>
            </a:r>
            <a:r>
              <a:rPr lang="et-EE" dirty="0"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t-EE" dirty="0" smtClean="0">
                <a:cs typeface="Times New Roman" panose="02020603050405020304" pitchFamily="18" charset="0"/>
              </a:rPr>
              <a:t>- Aluvere motoringrajale noorte </a:t>
            </a:r>
            <a:r>
              <a:rPr lang="et-EE" dirty="0">
                <a:cs typeface="Times New Roman" panose="02020603050405020304" pitchFamily="18" charset="0"/>
              </a:rPr>
              <a:t>tehnikaspordi maja </a:t>
            </a:r>
            <a:r>
              <a:rPr lang="et-EE" dirty="0" smtClean="0">
                <a:cs typeface="Times New Roman" panose="02020603050405020304" pitchFamily="18" charset="0"/>
              </a:rPr>
              <a:t>ehitamine.</a:t>
            </a:r>
            <a:endParaRPr lang="et-EE" dirty="0">
              <a:cs typeface="Times New Roman" panose="02020603050405020304" pitchFamily="18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2237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992777"/>
            <a:ext cx="10515600" cy="697913"/>
          </a:xfrm>
        </p:spPr>
        <p:txBody>
          <a:bodyPr>
            <a:normAutofit/>
          </a:bodyPr>
          <a:lstStyle/>
          <a:p>
            <a:r>
              <a:rPr lang="et-EE" sz="3200" b="1" dirty="0" smtClean="0"/>
              <a:t>Noorsootöö </a:t>
            </a:r>
            <a:endParaRPr lang="et-EE" sz="32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cs typeface="Times New Roman" panose="02020603050405020304" pitchFamily="18" charset="0"/>
              </a:rPr>
              <a:t>Noorsootöö strateegia </a:t>
            </a:r>
            <a:r>
              <a:rPr lang="et-EE" dirty="0" smtClean="0">
                <a:cs typeface="Times New Roman" panose="02020603050405020304" pitchFamily="18" charset="0"/>
              </a:rPr>
              <a:t>koostamine;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Noorsootöö töökorralduse muutmine;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Malevate korraldamine;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Laste ja noorte laagrite läbiviimine.</a:t>
            </a:r>
            <a:endParaRPr lang="et-EE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03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1010194"/>
            <a:ext cx="10515600" cy="680496"/>
          </a:xfrm>
        </p:spPr>
        <p:txBody>
          <a:bodyPr>
            <a:normAutofit/>
          </a:bodyPr>
          <a:lstStyle/>
          <a:p>
            <a:r>
              <a:rPr lang="et-EE" sz="3600" b="1" dirty="0" smtClean="0"/>
              <a:t>Kaasnevad tegevused</a:t>
            </a:r>
            <a:endParaRPr lang="et-EE" sz="36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>
                <a:cs typeface="Times New Roman" panose="02020603050405020304" pitchFamily="18" charset="0"/>
              </a:rPr>
              <a:t>Sotsiaalkaitse ennetustöö:</a:t>
            </a:r>
          </a:p>
          <a:p>
            <a:r>
              <a:rPr lang="et-EE" dirty="0">
                <a:cs typeface="Times New Roman" panose="02020603050405020304" pitchFamily="18" charset="0"/>
              </a:rPr>
              <a:t>Varajane </a:t>
            </a:r>
            <a:r>
              <a:rPr lang="et-EE" dirty="0" err="1">
                <a:cs typeface="Times New Roman" panose="02020603050405020304" pitchFamily="18" charset="0"/>
              </a:rPr>
              <a:t>proaktiivne</a:t>
            </a:r>
            <a:r>
              <a:rPr lang="et-EE" dirty="0">
                <a:cs typeface="Times New Roman" panose="02020603050405020304" pitchFamily="18" charset="0"/>
              </a:rPr>
              <a:t> sotsiaalse toimetuleku ja võimekuse tõstmine vähendab hilisemat </a:t>
            </a:r>
            <a:r>
              <a:rPr lang="et-EE" dirty="0" smtClean="0">
                <a:cs typeface="Times New Roman" panose="02020603050405020304" pitchFamily="18" charset="0"/>
              </a:rPr>
              <a:t>teenusvajadust;</a:t>
            </a:r>
          </a:p>
          <a:p>
            <a:r>
              <a:rPr lang="et-EE" dirty="0">
                <a:cs typeface="Times New Roman" panose="02020603050405020304" pitchFamily="18" charset="0"/>
              </a:rPr>
              <a:t>Läbi sotsiaalkaitse ennetustöö vähendame elanike sotsiaalseid probleeme;</a:t>
            </a:r>
            <a:r>
              <a:rPr lang="et-EE" dirty="0" smtClean="0">
                <a:cs typeface="Times New Roman" panose="02020603050405020304" pitchFamily="18" charset="0"/>
              </a:rPr>
              <a:t> 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Varajane märkamine ja sekkumine;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NEET noortega tegelemine;</a:t>
            </a:r>
          </a:p>
          <a:p>
            <a:r>
              <a:rPr lang="et-EE" dirty="0" smtClean="0">
                <a:cs typeface="Times New Roman" panose="02020603050405020304" pitchFamily="18" charset="0"/>
              </a:rPr>
              <a:t>Väga oluline koostöö sotsiaalkaitse ennetustöö spetsialisti, lastekaitse spetsialisti ja lasteaedade, koolide ning </a:t>
            </a:r>
            <a:r>
              <a:rPr lang="et-EE" dirty="0" err="1" smtClean="0">
                <a:cs typeface="Times New Roman" panose="02020603050405020304" pitchFamily="18" charset="0"/>
              </a:rPr>
              <a:t>noortekeskustega</a:t>
            </a:r>
            <a:r>
              <a:rPr lang="et-EE" dirty="0" smtClean="0">
                <a:cs typeface="Times New Roman" panose="02020603050405020304" pitchFamily="18" charset="0"/>
              </a:rPr>
              <a:t>.</a:t>
            </a:r>
            <a:endParaRPr lang="et-EE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52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kvere Vallavalitsus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2852</TotalTime>
  <Words>678</Words>
  <Application>Microsoft Office PowerPoint</Application>
  <PresentationFormat>Laiekraan</PresentationFormat>
  <Paragraphs>87</Paragraphs>
  <Slides>12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Rakvere Vallavalitsus 2018</vt:lpstr>
      <vt:lpstr>         Käimasolevad protsessid valla hariduselus ja noorsootöös</vt:lpstr>
      <vt:lpstr>Haridusvõrgu analüüs (20.05.2021- 01.11.2022)</vt:lpstr>
      <vt:lpstr>Haridusvõrgu analüüsi töögrupid</vt:lpstr>
      <vt:lpstr>Haridusvõrgu analüüsi töögrupid</vt:lpstr>
      <vt:lpstr>Haridus- ja noortevaldkonna kulude, haridustaristu, koolitranspordi töörühm</vt:lpstr>
      <vt:lpstr>PowerPointi esitlus</vt:lpstr>
      <vt:lpstr>Huvihariduse ja huvitegevuse võimekuse tõstmine</vt:lpstr>
      <vt:lpstr>Noorsootöö </vt:lpstr>
      <vt:lpstr>Kaasnevad tegevused</vt:lpstr>
      <vt:lpstr>Lääne-Viru maakonna haridusvõrgu analüüs</vt:lpstr>
      <vt:lpstr>Analüüsida ja mõtestada maakondliku tähtsusega küsimused: 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Mario Mikvere</dc:creator>
  <cp:lastModifiedBy>Mario Mikvere</cp:lastModifiedBy>
  <cp:revision>191</cp:revision>
  <dcterms:created xsi:type="dcterms:W3CDTF">2018-02-17T21:40:01Z</dcterms:created>
  <dcterms:modified xsi:type="dcterms:W3CDTF">2021-08-24T06:00:02Z</dcterms:modified>
</cp:coreProperties>
</file>