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65" r:id="rId5"/>
    <p:sldId id="308" r:id="rId6"/>
    <p:sldId id="322" r:id="rId7"/>
    <p:sldId id="319" r:id="rId8"/>
    <p:sldId id="324" r:id="rId9"/>
    <p:sldId id="320" r:id="rId10"/>
    <p:sldId id="323" r:id="rId11"/>
    <p:sldId id="325" r:id="rId12"/>
    <p:sldId id="326" r:id="rId13"/>
    <p:sldId id="330" r:id="rId14"/>
    <p:sldId id="327" r:id="rId15"/>
    <p:sldId id="328" r:id="rId16"/>
    <p:sldId id="312" r:id="rId17"/>
  </p:sldIdLst>
  <p:sldSz cx="12188825" cy="6858000"/>
  <p:notesSz cx="6858000" cy="9144000"/>
  <p:custDataLst>
    <p:tags r:id="rId20"/>
  </p:custDataLst>
  <p:defaultTextStyle>
    <a:defPPr rtl="0"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9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559" autoAdjust="0"/>
  </p:normalViewPr>
  <p:slideViewPr>
    <p:cSldViewPr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329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t-EE" dirty="0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E851E68-EF91-4AD2-B7F1-67D35F04E261}" type="datetime1">
              <a:rPr lang="et-EE" smtClean="0"/>
              <a:t>18.06.2021</a:t>
            </a:fld>
            <a:endParaRPr lang="et-EE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t-EE" dirty="0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0DD202-58A1-4ABD-B068-DFFCA0C44EAC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64219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t-EE" noProof="0" dirty="0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EA7CA75-EDB0-4325-9B1A-3D3E1EC735D6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4" name="Slaidi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t-EE" noProof="0" dirty="0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t-EE" noProof="0" dirty="0" smtClean="0"/>
              <a:t>Klõpsake juhtslaidi tekstilaadide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t-EE" noProof="0" dirty="0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93199CD-3E1B-4AE6-990F-76F925F5EA9F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93199CD-3E1B-4AE6-990F-76F925F5EA9F}" type="slidenum">
              <a:rPr lang="et-EE" smtClean="0"/>
              <a:t>1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28342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93199CD-3E1B-4AE6-990F-76F925F5EA9F}" type="slidenum">
              <a:rPr lang="et-EE" smtClean="0"/>
              <a:t>2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41274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93199CD-3E1B-4AE6-990F-76F925F5EA9F}" type="slidenum">
              <a:rPr lang="et-EE" smtClean="0"/>
              <a:t>13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18643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bg>
      <p:bgPr>
        <a:gradFill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lt 8" descr="Suur ookeanilaine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6551612" cy="6857942"/>
          </a:xfrm>
          <a:prstGeom prst="rect">
            <a:avLst/>
          </a:prstGeom>
        </p:spPr>
      </p:pic>
      <p:sp>
        <p:nvSpPr>
          <p:cNvPr id="8" name="Ristkülik 7"/>
          <p:cNvSpPr/>
          <p:nvPr/>
        </p:nvSpPr>
        <p:spPr>
          <a:xfrm>
            <a:off x="6094411" y="0"/>
            <a:ext cx="457201" cy="6858000"/>
          </a:xfrm>
          <a:prstGeom prst="rect">
            <a:avLst/>
          </a:prstGeom>
          <a:solidFill>
            <a:srgbClr val="13425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noProof="0" dirty="0"/>
          </a:p>
        </p:txBody>
      </p:sp>
      <p:sp>
        <p:nvSpPr>
          <p:cNvPr id="2" name="Pealkiri 1"/>
          <p:cNvSpPr>
            <a:spLocks noGrp="1"/>
          </p:cNvSpPr>
          <p:nvPr>
            <p:ph type="ctrTitle" hasCustomPrompt="1"/>
          </p:nvPr>
        </p:nvSpPr>
        <p:spPr>
          <a:xfrm>
            <a:off x="7008813" y="1600200"/>
            <a:ext cx="4572001" cy="3733800"/>
          </a:xfrm>
        </p:spPr>
        <p:txBody>
          <a:bodyPr rtlCol="0" anchor="b">
            <a:normAutofit/>
          </a:bodyPr>
          <a:lstStyle>
            <a:lvl1pPr rtl="0">
              <a:lnSpc>
                <a:spcPct val="80000"/>
              </a:lnSpc>
              <a:defRPr sz="5400" spc="-8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t-EE" noProof="0" dirty="0" smtClean="0"/>
              <a:t>Klõpsake juhtslaidi pealkirjalaadi </a:t>
            </a:r>
            <a:r>
              <a:rPr lang="et-EE" noProof="0" dirty="0" err="1" smtClean="0"/>
              <a:t>redigeer-imiseks</a:t>
            </a:r>
            <a:endParaRPr lang="et-EE" noProof="0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7008813" y="5562599"/>
            <a:ext cx="4571999" cy="83502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cap="none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t-EE" noProof="0" smtClean="0"/>
              <a:t>Klõpsake juhtslaidi alapealkirja laadi redigeerimiseks</a:t>
            </a:r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9499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ealkiri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t-EE" noProof="0" smtClean="0"/>
              <a:t>Muutke pealkirja laadi</a:t>
            </a:r>
            <a:endParaRPr lang="et-EE" noProof="0" dirty="0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t-EE" noProof="0" smtClean="0"/>
              <a:t>Redigeeri juhtslaidi tekstilaade</a:t>
            </a:r>
          </a:p>
          <a:p>
            <a:pPr lvl="1" rtl="0"/>
            <a:r>
              <a:rPr lang="et-EE" noProof="0" smtClean="0"/>
              <a:t>Teine tase</a:t>
            </a:r>
          </a:p>
          <a:p>
            <a:pPr lvl="2" rtl="0"/>
            <a:r>
              <a:rPr lang="et-EE" noProof="0" smtClean="0"/>
              <a:t>Kolmas tase</a:t>
            </a:r>
          </a:p>
          <a:p>
            <a:pPr lvl="3" rtl="0"/>
            <a:r>
              <a:rPr lang="et-EE" noProof="0" smtClean="0"/>
              <a:t>Neljas tase</a:t>
            </a:r>
          </a:p>
          <a:p>
            <a:pPr lvl="4" rtl="0"/>
            <a:r>
              <a:rPr lang="et-EE" noProof="0" smtClean="0"/>
              <a:t>Viies tase</a:t>
            </a:r>
            <a:endParaRPr lang="et-EE" noProof="0" dirty="0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FB0B34B-D1B3-4B71-83BD-A5DE3F1E25D7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46009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ne pealkiri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ne pealkiri 1"/>
          <p:cNvSpPr>
            <a:spLocks noGrp="1"/>
          </p:cNvSpPr>
          <p:nvPr>
            <p:ph type="title" orient="vert"/>
          </p:nvPr>
        </p:nvSpPr>
        <p:spPr>
          <a:xfrm>
            <a:off x="9142412" y="609600"/>
            <a:ext cx="1981201" cy="5638800"/>
          </a:xfrm>
        </p:spPr>
        <p:txBody>
          <a:bodyPr vert="eaVert" rtlCol="0"/>
          <a:lstStyle/>
          <a:p>
            <a:pPr rtl="0"/>
            <a:r>
              <a:rPr lang="et-EE" noProof="0" smtClean="0"/>
              <a:t>Muutke pealkirja laadi</a:t>
            </a:r>
            <a:endParaRPr lang="et-EE" noProof="0" dirty="0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1522412" y="609600"/>
            <a:ext cx="7391399" cy="5638800"/>
          </a:xfrm>
        </p:spPr>
        <p:txBody>
          <a:bodyPr vert="eaVert" rtlCol="0"/>
          <a:lstStyle/>
          <a:p>
            <a:pPr lvl="0" rtl="0"/>
            <a:r>
              <a:rPr lang="et-EE" noProof="0" smtClean="0"/>
              <a:t>Redigeeri juhtslaidi tekstilaade</a:t>
            </a:r>
          </a:p>
          <a:p>
            <a:pPr lvl="1" rtl="0"/>
            <a:r>
              <a:rPr lang="et-EE" noProof="0" smtClean="0"/>
              <a:t>Teine tase</a:t>
            </a:r>
          </a:p>
          <a:p>
            <a:pPr lvl="2" rtl="0"/>
            <a:r>
              <a:rPr lang="et-EE" noProof="0" smtClean="0"/>
              <a:t>Kolmas tase</a:t>
            </a:r>
          </a:p>
          <a:p>
            <a:pPr lvl="3" rtl="0"/>
            <a:r>
              <a:rPr lang="et-EE" noProof="0" smtClean="0"/>
              <a:t>Neljas tase</a:t>
            </a:r>
          </a:p>
          <a:p>
            <a:pPr lvl="4" rtl="0"/>
            <a:r>
              <a:rPr lang="et-EE" noProof="0" smtClean="0"/>
              <a:t>Viies tase</a:t>
            </a:r>
            <a:endParaRPr lang="et-EE" noProof="0" dirty="0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AEB70B-9C86-4EF6-A0A8-A39F92BCD8C9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407903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t-EE" noProof="0" smtClean="0"/>
              <a:t>Muutke pealkirja laadi</a:t>
            </a:r>
            <a:endParaRPr lang="et-EE" noProof="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</a:lstStyle>
          <a:p>
            <a:pPr lvl="0" rtl="0"/>
            <a:r>
              <a:rPr lang="et-EE" noProof="0" smtClean="0"/>
              <a:t>Redigeeri juhtslaidi tekstilaade</a:t>
            </a:r>
          </a:p>
          <a:p>
            <a:pPr lvl="1" rtl="0"/>
            <a:r>
              <a:rPr lang="et-EE" noProof="0" smtClean="0"/>
              <a:t>Teine tase</a:t>
            </a:r>
          </a:p>
          <a:p>
            <a:pPr lvl="2" rtl="0"/>
            <a:r>
              <a:rPr lang="et-EE" noProof="0" smtClean="0"/>
              <a:t>Kolmas tase</a:t>
            </a:r>
          </a:p>
          <a:p>
            <a:pPr lvl="3" rtl="0"/>
            <a:r>
              <a:rPr lang="et-EE" noProof="0" smtClean="0"/>
              <a:t>Neljas tase</a:t>
            </a:r>
          </a:p>
          <a:p>
            <a:pPr lvl="4" rtl="0"/>
            <a:r>
              <a:rPr lang="et-EE" noProof="0" smtClean="0"/>
              <a:t>Viies tase</a:t>
            </a:r>
            <a:endParaRPr lang="et-EE" noProof="0" dirty="0"/>
          </a:p>
        </p:txBody>
      </p:sp>
      <p:sp>
        <p:nvSpPr>
          <p:cNvPr id="4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1979611" y="6400800"/>
            <a:ext cx="5954834" cy="276228"/>
          </a:xfrm>
        </p:spPr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5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228011" y="6400800"/>
            <a:ext cx="1548659" cy="276228"/>
          </a:xfrm>
        </p:spPr>
        <p:txBody>
          <a:bodyPr rtlCol="0"/>
          <a:lstStyle/>
          <a:p>
            <a:pPr rtl="0"/>
            <a:fld id="{D097336C-8417-4099-8A99-B8AD40F90771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10056811" y="6400800"/>
            <a:ext cx="1066802" cy="276228"/>
          </a:xfrm>
        </p:spPr>
        <p:txBody>
          <a:bodyPr rtlCol="0"/>
          <a:lstStyle/>
          <a:p>
            <a:pPr rtl="0"/>
            <a:fld id="{2A013F82-EE5E-44EE-A61D-E31C6657F26F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73825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Jaotise päis">
    <p:bg>
      <p:bgPr>
        <a:gradFill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2436812" y="1616074"/>
            <a:ext cx="7315198" cy="2727325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800" b="0" cap="none" baseline="0"/>
            </a:lvl1pPr>
          </a:lstStyle>
          <a:p>
            <a:pPr rtl="0"/>
            <a:r>
              <a:rPr lang="et-EE" noProof="0" smtClean="0"/>
              <a:t>Muutke pealkirja laadi</a:t>
            </a:r>
            <a:endParaRPr lang="et-EE" noProof="0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2436814" y="4495800"/>
            <a:ext cx="7315198" cy="167322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t-EE" noProof="0" smtClean="0"/>
              <a:t>Redigeeri juhtslaidi tekstilaade</a:t>
            </a:r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E8DAA7-F204-4BCD-AAB6-3790F9F0FF18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176181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üksu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t-EE" noProof="0" smtClean="0"/>
              <a:t>Muutke pealkirja laadi</a:t>
            </a:r>
            <a:endParaRPr lang="et-EE" noProof="0" dirty="0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1979613" y="1828800"/>
            <a:ext cx="4419599" cy="4419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057400">
              <a:defRPr sz="1600"/>
            </a:lvl6pPr>
            <a:lvl7pPr marL="2057400">
              <a:defRPr sz="1600"/>
            </a:lvl7pPr>
            <a:lvl8pPr marL="2057400">
              <a:defRPr sz="1600"/>
            </a:lvl8pPr>
            <a:lvl9pPr marL="2057400">
              <a:defRPr sz="1600"/>
            </a:lvl9pPr>
          </a:lstStyle>
          <a:p>
            <a:pPr lvl="0" rtl="0"/>
            <a:r>
              <a:rPr lang="et-EE" noProof="0" smtClean="0"/>
              <a:t>Redigeeri juhtslaidi tekstilaade</a:t>
            </a:r>
          </a:p>
          <a:p>
            <a:pPr lvl="1" rtl="0"/>
            <a:r>
              <a:rPr lang="et-EE" noProof="0" smtClean="0"/>
              <a:t>Teine tase</a:t>
            </a:r>
          </a:p>
          <a:p>
            <a:pPr lvl="2" rtl="0"/>
            <a:r>
              <a:rPr lang="et-EE" noProof="0" smtClean="0"/>
              <a:t>Kolmas tase</a:t>
            </a:r>
          </a:p>
          <a:p>
            <a:pPr lvl="3" rtl="0"/>
            <a:r>
              <a:rPr lang="et-EE" noProof="0" smtClean="0"/>
              <a:t>Neljas tase</a:t>
            </a:r>
          </a:p>
          <a:p>
            <a:pPr lvl="4" rtl="0"/>
            <a:r>
              <a:rPr lang="et-EE" noProof="0" smtClean="0"/>
              <a:t>Viies tase</a:t>
            </a:r>
            <a:endParaRPr lang="et-EE" noProof="0" dirty="0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704015" y="1828800"/>
            <a:ext cx="4419600" cy="4419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057400">
              <a:defRPr sz="1600"/>
            </a:lvl6pPr>
            <a:lvl7pPr marL="2057400">
              <a:defRPr sz="1600"/>
            </a:lvl7pPr>
            <a:lvl8pPr marL="2057400">
              <a:defRPr sz="1600"/>
            </a:lvl8pPr>
            <a:lvl9pPr marL="2057400">
              <a:defRPr sz="1600"/>
            </a:lvl9pPr>
          </a:lstStyle>
          <a:p>
            <a:pPr lvl="0" rtl="0"/>
            <a:r>
              <a:rPr lang="et-EE" noProof="0" smtClean="0"/>
              <a:t>Redigeeri juhtslaidi tekstilaade</a:t>
            </a:r>
          </a:p>
          <a:p>
            <a:pPr lvl="1" rtl="0"/>
            <a:r>
              <a:rPr lang="et-EE" noProof="0" smtClean="0"/>
              <a:t>Teine tase</a:t>
            </a:r>
          </a:p>
          <a:p>
            <a:pPr lvl="2" rtl="0"/>
            <a:r>
              <a:rPr lang="et-EE" noProof="0" smtClean="0"/>
              <a:t>Kolmas tase</a:t>
            </a:r>
          </a:p>
          <a:p>
            <a:pPr lvl="3" rtl="0"/>
            <a:r>
              <a:rPr lang="et-EE" noProof="0" smtClean="0"/>
              <a:t>Neljas tase</a:t>
            </a:r>
          </a:p>
          <a:p>
            <a:pPr lvl="4" rtl="0"/>
            <a:r>
              <a:rPr lang="et-EE" noProof="0" smtClean="0"/>
              <a:t>Viies tase</a:t>
            </a:r>
            <a:endParaRPr lang="et-EE" noProof="0" dirty="0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ECB21F-EA91-4E54-995B-30D29795FD27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82534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t-EE" noProof="0" smtClean="0"/>
              <a:t>Muutke pealkirja laadi</a:t>
            </a:r>
            <a:endParaRPr lang="et-EE" noProof="0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1978022" y="1828800"/>
            <a:ext cx="4416552" cy="838200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t-EE" noProof="0" smtClean="0"/>
              <a:t>Redigeeri juhtslaidi tekstilaade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1978022" y="2743200"/>
            <a:ext cx="4416552" cy="35052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2057400">
              <a:defRPr sz="1400"/>
            </a:lvl5pPr>
            <a:lvl6pPr marL="2057400">
              <a:defRPr sz="1400"/>
            </a:lvl6pPr>
            <a:lvl7pPr marL="2057400">
              <a:defRPr sz="1400"/>
            </a:lvl7pPr>
            <a:lvl8pPr marL="2057400">
              <a:defRPr sz="1400"/>
            </a:lvl8pPr>
            <a:lvl9pPr marL="2057400">
              <a:defRPr sz="1400"/>
            </a:lvl9pPr>
          </a:lstStyle>
          <a:p>
            <a:pPr lvl="0" rtl="0"/>
            <a:r>
              <a:rPr lang="et-EE" noProof="0" smtClean="0"/>
              <a:t>Redigeeri juhtslaidi tekstilaade</a:t>
            </a:r>
          </a:p>
          <a:p>
            <a:pPr lvl="1" rtl="0"/>
            <a:r>
              <a:rPr lang="et-EE" noProof="0" smtClean="0"/>
              <a:t>Teine tase</a:t>
            </a:r>
          </a:p>
          <a:p>
            <a:pPr lvl="2" rtl="0"/>
            <a:r>
              <a:rPr lang="et-EE" noProof="0" smtClean="0"/>
              <a:t>Kolmas tase</a:t>
            </a:r>
          </a:p>
          <a:p>
            <a:pPr lvl="3" rtl="0"/>
            <a:r>
              <a:rPr lang="et-EE" noProof="0" smtClean="0"/>
              <a:t>Neljas tase</a:t>
            </a:r>
          </a:p>
          <a:p>
            <a:pPr lvl="4" rtl="0"/>
            <a:r>
              <a:rPr lang="et-EE" noProof="0" smtClean="0"/>
              <a:t>Viies tase</a:t>
            </a:r>
            <a:endParaRPr lang="et-EE" noProof="0" dirty="0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705472" y="1828800"/>
            <a:ext cx="4416552" cy="838200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t-EE" noProof="0" smtClean="0"/>
              <a:t>Redigeeri juhtslaidi tekstilaade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705472" y="2743200"/>
            <a:ext cx="4416552" cy="35052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2057400">
              <a:defRPr sz="1400"/>
            </a:lvl5pPr>
            <a:lvl6pPr marL="2057400">
              <a:defRPr sz="1400"/>
            </a:lvl6pPr>
            <a:lvl7pPr marL="2057400">
              <a:defRPr sz="1400"/>
            </a:lvl7pPr>
            <a:lvl8pPr marL="2057400">
              <a:defRPr sz="1400"/>
            </a:lvl8pPr>
            <a:lvl9pPr marL="2057400">
              <a:defRPr sz="1400"/>
            </a:lvl9pPr>
          </a:lstStyle>
          <a:p>
            <a:pPr lvl="0" rtl="0"/>
            <a:r>
              <a:rPr lang="et-EE" noProof="0" smtClean="0"/>
              <a:t>Redigeeri juhtslaidi tekstilaade</a:t>
            </a:r>
          </a:p>
          <a:p>
            <a:pPr lvl="1" rtl="0"/>
            <a:r>
              <a:rPr lang="et-EE" noProof="0" smtClean="0"/>
              <a:t>Teine tase</a:t>
            </a:r>
          </a:p>
          <a:p>
            <a:pPr lvl="2" rtl="0"/>
            <a:r>
              <a:rPr lang="et-EE" noProof="0" smtClean="0"/>
              <a:t>Kolmas tase</a:t>
            </a:r>
          </a:p>
          <a:p>
            <a:pPr lvl="3" rtl="0"/>
            <a:r>
              <a:rPr lang="et-EE" noProof="0" smtClean="0"/>
              <a:t>Neljas tase</a:t>
            </a:r>
          </a:p>
          <a:p>
            <a:pPr lvl="4" rtl="0"/>
            <a:r>
              <a:rPr lang="et-EE" noProof="0" smtClean="0"/>
              <a:t>Viies tase</a:t>
            </a:r>
            <a:endParaRPr lang="et-EE" noProof="0" dirty="0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5B8945-3541-45A1-A625-89B43D049CA1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420841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t-EE" noProof="0" smtClean="0"/>
              <a:t>Muutke pealkirja laadi</a:t>
            </a:r>
            <a:endParaRPr lang="et-EE" noProof="0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522CA4-4DE5-440E-BC64-E65DC012439F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162663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lt 5" descr="Suur ookeanilaine (poolläbipaistev)" title="Ookeanilaine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6"/>
            <a:ext cx="12188824" cy="6857887"/>
          </a:xfrm>
          <a:prstGeom prst="rect">
            <a:avLst/>
          </a:prstGeom>
        </p:spPr>
      </p:pic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DE6F3C-7765-4716-B313-B6588CF57CAA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360754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79613" y="588963"/>
            <a:ext cx="3657600" cy="2840037"/>
          </a:xfrm>
        </p:spPr>
        <p:txBody>
          <a:bodyPr rtlCol="0" anchor="b">
            <a:noAutofit/>
          </a:bodyPr>
          <a:lstStyle>
            <a:lvl1pPr algn="l">
              <a:lnSpc>
                <a:spcPct val="80000"/>
              </a:lnSpc>
              <a:defRPr sz="36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et-EE" noProof="0" smtClean="0"/>
              <a:t>Muutke pealkirja laadi</a:t>
            </a:r>
            <a:endParaRPr lang="et-EE" noProof="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094414" y="588963"/>
            <a:ext cx="5486400" cy="5580061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t-EE" noProof="0" smtClean="0"/>
              <a:t>Redigeeri juhtslaidi tekstilaade</a:t>
            </a:r>
          </a:p>
          <a:p>
            <a:pPr lvl="1" rtl="0"/>
            <a:r>
              <a:rPr lang="et-EE" noProof="0" smtClean="0"/>
              <a:t>Teine tase</a:t>
            </a:r>
          </a:p>
          <a:p>
            <a:pPr lvl="2" rtl="0"/>
            <a:r>
              <a:rPr lang="et-EE" noProof="0" smtClean="0"/>
              <a:t>Kolmas tase</a:t>
            </a:r>
          </a:p>
          <a:p>
            <a:pPr lvl="3" rtl="0"/>
            <a:r>
              <a:rPr lang="et-EE" noProof="0" smtClean="0"/>
              <a:t>Neljas tase</a:t>
            </a:r>
          </a:p>
          <a:p>
            <a:pPr lvl="4" rtl="0"/>
            <a:r>
              <a:rPr lang="et-EE" noProof="0" smtClean="0"/>
              <a:t>Viies tase</a:t>
            </a:r>
            <a:endParaRPr lang="et-EE" noProof="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979613" y="3581399"/>
            <a:ext cx="3657600" cy="2587625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t-EE" noProof="0" smtClean="0"/>
              <a:t>Redigeeri juhtslaidi tekstilaade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D9C3A4-852B-43E5-AC67-3213994A659C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54498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79613" y="588963"/>
            <a:ext cx="3657600" cy="2840038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3600" b="0" i="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t-EE" noProof="0" smtClean="0"/>
              <a:t>Muutke pealkirja laadi</a:t>
            </a:r>
            <a:endParaRPr lang="et-EE" noProof="0" dirty="0"/>
          </a:p>
        </p:txBody>
      </p:sp>
      <p:sp>
        <p:nvSpPr>
          <p:cNvPr id="8" name="Ristkülik 7"/>
          <p:cNvSpPr/>
          <p:nvPr/>
        </p:nvSpPr>
        <p:spPr>
          <a:xfrm>
            <a:off x="6094461" y="588963"/>
            <a:ext cx="5486352" cy="5580062"/>
          </a:xfrm>
          <a:prstGeom prst="rect">
            <a:avLst/>
          </a:prstGeom>
          <a:solidFill>
            <a:srgbClr val="1B5D72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noProof="0" dirty="0"/>
          </a:p>
        </p:txBody>
      </p:sp>
      <p:sp>
        <p:nvSpPr>
          <p:cNvPr id="3" name="Pildi kohatäide 2" descr="Tühi kohatäide pildi lisamiseks. Klõpsake kohatäidet ja valige pilt, mille soovite lisada"/>
          <p:cNvSpPr>
            <a:spLocks noGrp="1"/>
          </p:cNvSpPr>
          <p:nvPr>
            <p:ph type="pic" idx="1"/>
          </p:nvPr>
        </p:nvSpPr>
        <p:spPr>
          <a:xfrm>
            <a:off x="6307494" y="805658"/>
            <a:ext cx="5060286" cy="5146672"/>
          </a:xfrm>
          <a:solidFill>
            <a:schemeClr val="bg2"/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t-EE" noProof="0" smtClean="0"/>
              <a:t>Pildi lisamiseks klõpsake ikooni</a:t>
            </a:r>
            <a:endParaRPr lang="et-EE" noProof="0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979613" y="3581399"/>
            <a:ext cx="3657600" cy="2587625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t-EE" noProof="0" smtClean="0"/>
              <a:t>Redigeeri juhtslaidi tekstilaade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055E5F-C941-4F6B-A5D0-0B480C6A28C7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t-EE" noProof="0" smtClean="0"/>
              <a:pPr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24917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lt 6" descr="Suur ookeanilaine (poolläbipaistev)" title="Ookeanilaine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6"/>
            <a:ext cx="12188824" cy="6857887"/>
          </a:xfrm>
          <a:prstGeom prst="rect">
            <a:avLst/>
          </a:prstGeom>
        </p:spPr>
      </p:pic>
      <p:pic>
        <p:nvPicPr>
          <p:cNvPr id="10" name="Pilt 9" descr="Suur ookeanilaine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1234758" cy="6857942"/>
          </a:xfrm>
          <a:prstGeom prst="rect">
            <a:avLst/>
          </a:prstGeom>
        </p:spPr>
      </p:pic>
      <p:sp>
        <p:nvSpPr>
          <p:cNvPr id="9" name="Ristkülik 8"/>
          <p:cNvSpPr/>
          <p:nvPr/>
        </p:nvSpPr>
        <p:spPr>
          <a:xfrm>
            <a:off x="1006156" y="0"/>
            <a:ext cx="228601" cy="6858000"/>
          </a:xfrm>
          <a:prstGeom prst="rect">
            <a:avLst/>
          </a:prstGeom>
          <a:solidFill>
            <a:srgbClr val="13425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t-EE" noProof="0" dirty="0"/>
          </a:p>
        </p:txBody>
      </p:sp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1979612" y="381000"/>
            <a:ext cx="9144001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t-EE" noProof="0" dirty="0" smtClean="0"/>
              <a:t>Klõpsake juhtslaidi pealkirjalaadi redigeerimiseks</a:t>
            </a:r>
            <a:endParaRPr lang="et-EE" noProof="0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1979612" y="1828800"/>
            <a:ext cx="9144001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t-EE" noProof="0" dirty="0" smtClean="0"/>
              <a:t>Klõpsake juhtslaidi tekstilaadide redigeerimiseks</a:t>
            </a:r>
          </a:p>
          <a:p>
            <a:pPr lvl="1" rtl="0"/>
            <a:r>
              <a:rPr lang="et-EE" noProof="0" dirty="0" smtClean="0"/>
              <a:t>Teine tase</a:t>
            </a:r>
          </a:p>
          <a:p>
            <a:pPr lvl="2" rtl="0"/>
            <a:r>
              <a:rPr lang="et-EE" noProof="0" dirty="0" smtClean="0"/>
              <a:t>Kolmas tase</a:t>
            </a:r>
          </a:p>
          <a:p>
            <a:pPr lvl="3" rtl="0"/>
            <a:r>
              <a:rPr lang="et-EE" noProof="0" dirty="0" smtClean="0"/>
              <a:t>Neljas tase</a:t>
            </a:r>
          </a:p>
          <a:p>
            <a:pPr lvl="4" rtl="0"/>
            <a:r>
              <a:rPr lang="et-EE" noProof="0" dirty="0" smtClean="0"/>
              <a:t>Viies tase</a:t>
            </a:r>
            <a:endParaRPr lang="et-EE" noProof="0" dirty="0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1979611" y="6400800"/>
            <a:ext cx="5954834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t-EE" noProof="0" dirty="0" smtClean="0"/>
              <a:t>Lisage jalus</a:t>
            </a:r>
            <a:endParaRPr lang="et-EE" noProof="0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228011" y="6400800"/>
            <a:ext cx="1548659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04412DD-287C-44CC-BE38-8381806A9E81}" type="datetime1">
              <a:rPr lang="et-EE" noProof="0" smtClean="0"/>
              <a:t>18.06.2021</a:t>
            </a:fld>
            <a:endParaRPr lang="et-EE" noProof="0" dirty="0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10056811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A013F82-EE5E-44EE-A61D-E31C6657F26F}" type="slidenum">
              <a:rPr lang="et-EE" noProof="0" smtClean="0"/>
              <a:pPr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1403059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alkiri 2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et-EE" sz="5400" dirty="0" smtClean="0"/>
              <a:t>Rakvere valla haridusvõrgu arendamise II päev</a:t>
            </a:r>
            <a:endParaRPr lang="et-EE" sz="5400" dirty="0"/>
          </a:p>
        </p:txBody>
      </p:sp>
      <p:sp>
        <p:nvSpPr>
          <p:cNvPr id="4" name="Alapealkiri 3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et-EE" sz="1600" dirty="0" smtClean="0"/>
              <a:t>17. </a:t>
            </a:r>
            <a:r>
              <a:rPr lang="et-EE" sz="1600" dirty="0"/>
              <a:t>j</a:t>
            </a:r>
            <a:r>
              <a:rPr lang="et-EE" sz="1600" dirty="0" smtClean="0"/>
              <a:t>uuni </a:t>
            </a:r>
            <a:r>
              <a:rPr lang="et-EE" sz="1600" dirty="0" smtClean="0"/>
              <a:t>2021</a:t>
            </a:r>
          </a:p>
          <a:p>
            <a:pPr rtl="0"/>
            <a:r>
              <a:rPr lang="et-EE" sz="1600" dirty="0" smtClean="0"/>
              <a:t>Monica Jaanimets</a:t>
            </a:r>
          </a:p>
          <a:p>
            <a:pPr rtl="0"/>
            <a:r>
              <a:rPr lang="et-EE" sz="1200" dirty="0" smtClean="0"/>
              <a:t>Rakvere valla haridus- ja noorsootöönõunik</a:t>
            </a:r>
            <a:endParaRPr lang="et-EE" sz="1200" dirty="0"/>
          </a:p>
        </p:txBody>
      </p:sp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Täna 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Tänane eesmärk igal töögrupil on tegevuskava tööversiooni väljatöötamine</a:t>
            </a:r>
          </a:p>
          <a:p>
            <a:r>
              <a:rPr lang="et-EE" dirty="0" smtClean="0"/>
              <a:t>Kaalumine, kas on vaja kaasata eksperte (mis kompetents on puudu?)</a:t>
            </a:r>
          </a:p>
          <a:p>
            <a:r>
              <a:rPr lang="et-EE" dirty="0" smtClean="0"/>
              <a:t>Võib „sättida“ töögrupi nime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3977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Ajatelg 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Juuni, august – november – hetkeolukorra kaardistamine, küsitluste läbiviimine, hariduskonverents (24.august)</a:t>
            </a:r>
          </a:p>
          <a:p>
            <a:r>
              <a:rPr lang="et-EE" dirty="0" smtClean="0"/>
              <a:t>November, detsember – eesmärkide ja mõõdikute seadmine</a:t>
            </a:r>
          </a:p>
          <a:p>
            <a:r>
              <a:rPr lang="et-EE" dirty="0" smtClean="0"/>
              <a:t>Jaanuar – märts 2022 – töö alternatiivsete variantidega </a:t>
            </a:r>
          </a:p>
          <a:p>
            <a:r>
              <a:rPr lang="et-EE" dirty="0" smtClean="0"/>
              <a:t>Aprill, mai 2022 – avalikud arutelud, kohtumised kogukondades</a:t>
            </a:r>
          </a:p>
          <a:p>
            <a:r>
              <a:rPr lang="et-EE" dirty="0" smtClean="0"/>
              <a:t>August, september, oktoober 2022 – arutelud, volikogu, volikogu komisjonid</a:t>
            </a:r>
          </a:p>
          <a:p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1016708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Töögrupid – kokkusaamised 1 x kuus</a:t>
            </a:r>
          </a:p>
          <a:p>
            <a:r>
              <a:rPr lang="et-EE" dirty="0" smtClean="0"/>
              <a:t>Töögrupi juhtidega kokkusaamised </a:t>
            </a:r>
          </a:p>
          <a:p>
            <a:r>
              <a:rPr lang="et-EE" dirty="0" smtClean="0"/>
              <a:t>Suure grupi kokkusaamised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12656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i-FI" dirty="0" err="1"/>
              <a:t>Muudatuste</a:t>
            </a:r>
            <a:r>
              <a:rPr lang="fi-FI" dirty="0"/>
              <a:t> </a:t>
            </a:r>
            <a:r>
              <a:rPr lang="fi-FI" dirty="0" err="1"/>
              <a:t>juhtimine</a:t>
            </a:r>
            <a:r>
              <a:rPr lang="fi-FI" dirty="0"/>
              <a:t> – </a:t>
            </a:r>
            <a:r>
              <a:rPr lang="fi-FI" dirty="0" err="1"/>
              <a:t>vahend</a:t>
            </a:r>
            <a:r>
              <a:rPr lang="fi-FI" dirty="0"/>
              <a:t>, </a:t>
            </a:r>
            <a:r>
              <a:rPr lang="fi-FI" dirty="0" err="1"/>
              <a:t>mis</a:t>
            </a:r>
            <a:r>
              <a:rPr lang="fi-FI" dirty="0"/>
              <a:t> </a:t>
            </a:r>
            <a:r>
              <a:rPr lang="fi-FI" dirty="0" err="1"/>
              <a:t>aitab</a:t>
            </a:r>
            <a:r>
              <a:rPr lang="fi-FI" dirty="0"/>
              <a:t> </a:t>
            </a:r>
            <a:r>
              <a:rPr lang="fi-FI" dirty="0" err="1"/>
              <a:t>saavutada</a:t>
            </a:r>
            <a:r>
              <a:rPr lang="fi-FI" dirty="0"/>
              <a:t> </a:t>
            </a:r>
            <a:r>
              <a:rPr lang="fi-FI" dirty="0" err="1"/>
              <a:t>soovitud</a:t>
            </a:r>
            <a:r>
              <a:rPr lang="fi-FI" dirty="0"/>
              <a:t> </a:t>
            </a:r>
            <a:r>
              <a:rPr lang="fi-FI" dirty="0" err="1"/>
              <a:t>tulemused</a:t>
            </a:r>
            <a:endParaRPr lang="et-EE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2436814" y="6021288"/>
            <a:ext cx="7315198" cy="147737"/>
          </a:xfrm>
        </p:spPr>
        <p:txBody>
          <a:bodyPr rtlCol="0">
            <a:normAutofit fontScale="25000" lnSpcReduction="20000"/>
          </a:bodyPr>
          <a:lstStyle/>
          <a:p>
            <a:pPr rtl="0"/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212885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ealkiri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t-EE" dirty="0" smtClean="0"/>
              <a:t>Rakvere valla haridusasutused ja </a:t>
            </a:r>
            <a:r>
              <a:rPr lang="et-EE" dirty="0" err="1" smtClean="0"/>
              <a:t>noortekeskused</a:t>
            </a:r>
            <a:r>
              <a:rPr lang="et-EE" dirty="0" smtClean="0"/>
              <a:t> 2021</a:t>
            </a:r>
            <a:endParaRPr lang="et-EE" dirty="0"/>
          </a:p>
        </p:txBody>
      </p:sp>
      <p:sp>
        <p:nvSpPr>
          <p:cNvPr id="14" name="Sisu kohatäide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et-EE" dirty="0" smtClean="0"/>
              <a:t>Lasteaiad – Sõmeru Lasteaed Pääsusilm, Lasila Põhikooli lasteaia osa, Veltsi </a:t>
            </a:r>
            <a:r>
              <a:rPr lang="et-EE" dirty="0" err="1" smtClean="0"/>
              <a:t>Lasteaed-Algkooli</a:t>
            </a:r>
            <a:r>
              <a:rPr lang="et-EE" dirty="0" smtClean="0"/>
              <a:t> lasteaia osa (lapsi kokku - 206)</a:t>
            </a:r>
          </a:p>
          <a:p>
            <a:pPr rtl="0"/>
            <a:r>
              <a:rPr lang="et-EE" dirty="0" smtClean="0"/>
              <a:t>Koolid – Sõmeru Põhikool, Uhtna Põhikool, Näpi Kool, Lasila Põhikool, Veltsi Lasteaed-Algkool (õpilasi kokku - 439)</a:t>
            </a:r>
          </a:p>
          <a:p>
            <a:pPr rtl="0"/>
            <a:r>
              <a:rPr lang="et-EE" dirty="0" err="1" smtClean="0"/>
              <a:t>Noortekeskused</a:t>
            </a:r>
            <a:r>
              <a:rPr lang="et-EE" dirty="0" smtClean="0"/>
              <a:t> – 7 kandis, Veltsi kandis mobiilne noorsootöö, Sõmeru Noorte Loodus- ja Tehnikamaja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4370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Põhikoolide lõpetajad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GÜMNAASIUMIS </a:t>
            </a:r>
            <a:r>
              <a:rPr lang="et-EE" dirty="0"/>
              <a:t>õpib Rakvere valla õpilastest 10.05.2021 </a:t>
            </a:r>
            <a:r>
              <a:rPr lang="et-EE" dirty="0" smtClean="0"/>
              <a:t>seisuga:</a:t>
            </a:r>
          </a:p>
          <a:p>
            <a:pPr marL="0" indent="0">
              <a:buNone/>
            </a:pPr>
            <a:r>
              <a:rPr lang="et-EE" dirty="0" smtClean="0"/>
              <a:t>- 122 </a:t>
            </a:r>
            <a:r>
              <a:rPr lang="et-EE" dirty="0"/>
              <a:t>õpilast (10.-12. kl; Rakvere RRG, Rakvere G, Rakvere EG, Kadrina KK, Vinni-</a:t>
            </a:r>
            <a:r>
              <a:rPr lang="et-EE" dirty="0" err="1"/>
              <a:t>Pajusti</a:t>
            </a:r>
            <a:r>
              <a:rPr lang="et-EE" dirty="0"/>
              <a:t> G, Kunda ÜG)</a:t>
            </a:r>
          </a:p>
          <a:p>
            <a:pPr marL="0" indent="0">
              <a:buNone/>
            </a:pPr>
            <a:r>
              <a:rPr lang="et-EE" dirty="0" smtClean="0"/>
              <a:t>- Täiskasvanute </a:t>
            </a:r>
            <a:r>
              <a:rPr lang="et-EE" dirty="0"/>
              <a:t>gümnaasiumis 3 </a:t>
            </a:r>
            <a:r>
              <a:rPr lang="et-EE" dirty="0" smtClean="0"/>
              <a:t>õpilast.</a:t>
            </a:r>
          </a:p>
          <a:p>
            <a:pPr>
              <a:buFontTx/>
              <a:buChar char="-"/>
            </a:pPr>
            <a:r>
              <a:rPr lang="et-EE" dirty="0" smtClean="0"/>
              <a:t>AMETIKOOLIS </a:t>
            </a:r>
            <a:r>
              <a:rPr lang="et-EE" dirty="0"/>
              <a:t>- 11 </a:t>
            </a:r>
            <a:r>
              <a:rPr lang="et-EE" dirty="0" smtClean="0"/>
              <a:t>õpilast.</a:t>
            </a:r>
          </a:p>
          <a:p>
            <a:pPr marL="0" indent="0">
              <a:buNone/>
            </a:pPr>
            <a:endParaRPr lang="et-EE" dirty="0" smtClean="0"/>
          </a:p>
          <a:p>
            <a:r>
              <a:rPr lang="et-EE" dirty="0" smtClean="0"/>
              <a:t>Põhikooli lõpetas 2020/2021 õa 37 õpilast.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8609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Huviharidus ja -tegevus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Kehtiva määruse kohaselt toetab vald üldhariduskooli õpilasi (328 õpilast) ja eriandekat koolieelikut. Kokku on vallas 6.-19. aastaseid lapsi 959. Teenusepakkujaid on 40.</a:t>
            </a:r>
          </a:p>
          <a:p>
            <a:r>
              <a:rPr lang="et-EE" dirty="0" smtClean="0"/>
              <a:t>Põhikooli õpilaste osalemine huvikoolides % - Eestis 52,25 ja Rakvere vallas 27,46</a:t>
            </a:r>
          </a:p>
          <a:p>
            <a:r>
              <a:rPr lang="et-EE" dirty="0" smtClean="0"/>
              <a:t>Soov on muuta huvihariduse ja –tegevuse võimalusi vallas mitmekesisemaks (LTT valdkond, motosport jne)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37703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Rõngasvalla plussid ja miinused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Linnaga koostöös oleme olnud paindlikud, arvestanud perede logistikat, laste ja õpilaste vajadusi (linna äärne piirkond - õpilaskohad, erirühmad, </a:t>
            </a:r>
            <a:r>
              <a:rPr lang="et-EE" dirty="0" smtClean="0"/>
              <a:t>sõimerühmad)</a:t>
            </a:r>
            <a:endParaRPr lang="et-EE" dirty="0"/>
          </a:p>
          <a:p>
            <a:r>
              <a:rPr lang="et-EE" dirty="0"/>
              <a:t>Mujal lasteaedades käib 88 last (Rakvere linna lasteaiad, Tiki-Triki)</a:t>
            </a:r>
          </a:p>
          <a:p>
            <a:r>
              <a:rPr lang="et-EE" dirty="0"/>
              <a:t>Mujal koolides käib 269 õpilast </a:t>
            </a:r>
          </a:p>
          <a:p>
            <a:r>
              <a:rPr lang="et-EE" dirty="0"/>
              <a:t>Huvihariduse omandamine Rakvere </a:t>
            </a:r>
            <a:r>
              <a:rPr lang="et-EE" dirty="0" smtClean="0"/>
              <a:t>Muusikakoolis (18) </a:t>
            </a:r>
            <a:r>
              <a:rPr lang="et-EE" dirty="0"/>
              <a:t>ja </a:t>
            </a:r>
            <a:r>
              <a:rPr lang="et-EE" dirty="0" smtClean="0"/>
              <a:t>Spordikoolis(47)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3263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Muutused haridusvaldkonnas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Õpilaste arvu vähenemine</a:t>
            </a:r>
          </a:p>
          <a:p>
            <a:r>
              <a:rPr lang="et-EE" dirty="0" smtClean="0"/>
              <a:t>Ka lasteaia laste arv jääb järgnevatel aastatel väiksemaks</a:t>
            </a:r>
          </a:p>
          <a:p>
            <a:r>
              <a:rPr lang="et-EE" dirty="0" smtClean="0"/>
              <a:t>Õpetajate järelkasv, osade aineõpetajate puudus</a:t>
            </a:r>
          </a:p>
          <a:p>
            <a:r>
              <a:rPr lang="et-EE" dirty="0" smtClean="0"/>
              <a:t>Muutunud õpikäsitlus</a:t>
            </a:r>
          </a:p>
          <a:p>
            <a:r>
              <a:rPr lang="et-EE" dirty="0" smtClean="0"/>
              <a:t>Formaalse ja mitteformaalse hariduse lõimimine</a:t>
            </a:r>
          </a:p>
          <a:p>
            <a:r>
              <a:rPr lang="et-EE" dirty="0"/>
              <a:t>Riigigümnaasiumi teke maakonda </a:t>
            </a:r>
          </a:p>
          <a:p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130835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Muutused on võimalus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Muutused annavad võimaluse tuua välja oma eripära,</a:t>
            </a:r>
          </a:p>
          <a:p>
            <a:pPr marL="0" indent="0">
              <a:buNone/>
            </a:pPr>
            <a:r>
              <a:rPr lang="et-EE" dirty="0"/>
              <a:t>a</a:t>
            </a:r>
            <a:r>
              <a:rPr lang="et-EE" dirty="0" smtClean="0"/>
              <a:t>nnavad võimaluse positiivsele arengule,</a:t>
            </a:r>
          </a:p>
          <a:p>
            <a:pPr marL="0" indent="0">
              <a:buNone/>
            </a:pPr>
            <a:r>
              <a:rPr lang="et-EE" dirty="0"/>
              <a:t>a</a:t>
            </a:r>
            <a:r>
              <a:rPr lang="et-EE" dirty="0" smtClean="0"/>
              <a:t>nnavad võimaluse ressursse läbimõeldult kasutada. </a:t>
            </a:r>
          </a:p>
        </p:txBody>
      </p:sp>
    </p:spTree>
    <p:extLst>
      <p:ext uri="{BB962C8B-B14F-4D97-AF65-F5344CB8AC3E}">
        <p14:creationId xmlns:p14="http://schemas.microsoft.com/office/powerpoint/2010/main" val="320622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Oleme alustanud valla haridusvõrgu analüüsiga. </a:t>
            </a:r>
            <a:r>
              <a:rPr lang="et-EE" dirty="0"/>
              <a:t/>
            </a:r>
            <a:br>
              <a:rPr lang="et-EE" dirty="0"/>
            </a:br>
            <a:r>
              <a:rPr lang="et-EE" dirty="0" smtClean="0"/>
              <a:t>Protsessi eesmärk ja fookus.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Eesmärgiks </a:t>
            </a:r>
            <a:r>
              <a:rPr lang="et-EE" dirty="0"/>
              <a:t>on anda sisend </a:t>
            </a:r>
            <a:r>
              <a:rPr lang="et-EE" dirty="0" smtClean="0"/>
              <a:t>koolipidajale </a:t>
            </a:r>
            <a:r>
              <a:rPr lang="et-EE" dirty="0"/>
              <a:t>otsuste </a:t>
            </a:r>
            <a:r>
              <a:rPr lang="et-EE" dirty="0" smtClean="0"/>
              <a:t>tegemiseks valla </a:t>
            </a:r>
            <a:r>
              <a:rPr lang="et-EE" dirty="0"/>
              <a:t>haridusvõrgu tuleviku osas</a:t>
            </a:r>
            <a:r>
              <a:rPr lang="et-EE" dirty="0" smtClean="0"/>
              <a:t>.</a:t>
            </a:r>
          </a:p>
          <a:p>
            <a:r>
              <a:rPr lang="et-EE" dirty="0" smtClean="0"/>
              <a:t>Analüüs </a:t>
            </a:r>
            <a:r>
              <a:rPr lang="et-EE" dirty="0"/>
              <a:t>peab andma ülevaate haridusvõrgu ja -asutuste hetkeolukorrast </a:t>
            </a:r>
            <a:r>
              <a:rPr lang="et-EE" dirty="0" smtClean="0"/>
              <a:t>ning pakkuma </a:t>
            </a:r>
            <a:r>
              <a:rPr lang="et-EE" dirty="0"/>
              <a:t>lahendusi võimalikeks muudatusteks ja ümberkorraldusteks, </a:t>
            </a:r>
            <a:r>
              <a:rPr lang="et-EE" dirty="0" smtClean="0"/>
              <a:t>pidades </a:t>
            </a:r>
            <a:r>
              <a:rPr lang="fi-FI" dirty="0" err="1" smtClean="0"/>
              <a:t>silmas</a:t>
            </a:r>
            <a:r>
              <a:rPr lang="fi-FI" dirty="0" smtClean="0"/>
              <a:t> </a:t>
            </a:r>
            <a:r>
              <a:rPr lang="fi-FI" dirty="0" err="1"/>
              <a:t>hariduspoliitilisi</a:t>
            </a:r>
            <a:r>
              <a:rPr lang="fi-FI" dirty="0"/>
              <a:t> </a:t>
            </a:r>
            <a:r>
              <a:rPr lang="fi-FI" dirty="0" err="1"/>
              <a:t>suundumusi</a:t>
            </a:r>
            <a:r>
              <a:rPr lang="fi-FI" dirty="0"/>
              <a:t>, </a:t>
            </a:r>
            <a:r>
              <a:rPr lang="fi-FI" dirty="0" err="1"/>
              <a:t>uuenenud</a:t>
            </a:r>
            <a:r>
              <a:rPr lang="fi-FI" dirty="0"/>
              <a:t> </a:t>
            </a:r>
            <a:r>
              <a:rPr lang="fi-FI" dirty="0" err="1" smtClean="0"/>
              <a:t>õpikäsitust</a:t>
            </a:r>
            <a:r>
              <a:rPr lang="fi-FI" dirty="0" smtClean="0"/>
              <a:t>,</a:t>
            </a:r>
            <a:r>
              <a:rPr lang="et-EE" dirty="0" smtClean="0"/>
              <a:t> </a:t>
            </a:r>
            <a:r>
              <a:rPr lang="fi-FI" dirty="0" err="1" smtClean="0"/>
              <a:t>teenusvajaduse</a:t>
            </a:r>
            <a:r>
              <a:rPr lang="et-EE" dirty="0"/>
              <a:t> </a:t>
            </a:r>
            <a:r>
              <a:rPr lang="et-EE" dirty="0" smtClean="0"/>
              <a:t>prognoose </a:t>
            </a:r>
            <a:r>
              <a:rPr lang="et-EE" dirty="0"/>
              <a:t>ning inimeste </a:t>
            </a:r>
            <a:r>
              <a:rPr lang="et-EE" dirty="0" smtClean="0"/>
              <a:t>vajadusi.</a:t>
            </a:r>
          </a:p>
          <a:p>
            <a:r>
              <a:rPr lang="fi-FI" dirty="0" err="1" smtClean="0"/>
              <a:t>Analüüsi</a:t>
            </a:r>
            <a:r>
              <a:rPr lang="fi-FI" dirty="0" smtClean="0"/>
              <a:t> </a:t>
            </a:r>
            <a:r>
              <a:rPr lang="fi-FI" dirty="0" err="1"/>
              <a:t>alusel</a:t>
            </a:r>
            <a:r>
              <a:rPr lang="fi-FI" dirty="0"/>
              <a:t> </a:t>
            </a:r>
            <a:r>
              <a:rPr lang="fi-FI" dirty="0" err="1"/>
              <a:t>peab</a:t>
            </a:r>
            <a:r>
              <a:rPr lang="fi-FI" dirty="0"/>
              <a:t> olema </a:t>
            </a:r>
            <a:r>
              <a:rPr lang="fi-FI" dirty="0" err="1"/>
              <a:t>võimalik</a:t>
            </a:r>
            <a:r>
              <a:rPr lang="fi-FI" dirty="0"/>
              <a:t> </a:t>
            </a:r>
            <a:r>
              <a:rPr lang="et-EE" dirty="0" smtClean="0"/>
              <a:t>valla </a:t>
            </a:r>
            <a:r>
              <a:rPr lang="fi-FI" dirty="0" smtClean="0"/>
              <a:t>kohta</a:t>
            </a:r>
            <a:r>
              <a:rPr lang="et-EE" dirty="0"/>
              <a:t> </a:t>
            </a:r>
            <a:r>
              <a:rPr lang="et-EE" dirty="0" smtClean="0"/>
              <a:t>üldistavate </a:t>
            </a:r>
            <a:r>
              <a:rPr lang="et-EE" dirty="0"/>
              <a:t>järelduste tegemine</a:t>
            </a:r>
            <a:r>
              <a:rPr lang="et-EE" dirty="0" smtClean="0"/>
              <a:t>.</a:t>
            </a:r>
          </a:p>
          <a:p>
            <a:r>
              <a:rPr lang="et-EE" dirty="0" smtClean="0"/>
              <a:t>Analüüsi alusel peavad tekkima võimalikud </a:t>
            </a:r>
            <a:r>
              <a:rPr lang="et-EE" dirty="0"/>
              <a:t>tulevikustsenaariumid ja </a:t>
            </a:r>
            <a:r>
              <a:rPr lang="et-EE" dirty="0" smtClean="0"/>
              <a:t>eelistatud </a:t>
            </a:r>
            <a:r>
              <a:rPr lang="et-EE" dirty="0"/>
              <a:t>lahendus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5474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79612" y="188640"/>
            <a:ext cx="9144001" cy="576064"/>
          </a:xfrm>
        </p:spPr>
        <p:txBody>
          <a:bodyPr>
            <a:normAutofit fontScale="90000"/>
          </a:bodyPr>
          <a:lstStyle/>
          <a:p>
            <a:r>
              <a:rPr lang="et-EE" dirty="0" smtClean="0"/>
              <a:t>Tegevused täna ja homme 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979612" y="764704"/>
            <a:ext cx="9144001" cy="5688632"/>
          </a:xfrm>
        </p:spPr>
        <p:txBody>
          <a:bodyPr>
            <a:normAutofit fontScale="92500"/>
          </a:bodyPr>
          <a:lstStyle/>
          <a:p>
            <a:r>
              <a:rPr lang="et-EE" dirty="0" smtClean="0"/>
              <a:t>Koostatud on eelnõu volikogule (analüüsi algatamine, töögruppide moodustamine</a:t>
            </a:r>
            <a:r>
              <a:rPr lang="et-EE" dirty="0"/>
              <a:t>, </a:t>
            </a:r>
            <a:r>
              <a:rPr lang="et-EE" dirty="0" smtClean="0"/>
              <a:t>muudatusettepanekute esitamine volikogule </a:t>
            </a:r>
            <a:r>
              <a:rPr lang="et-EE" dirty="0"/>
              <a:t>menetlemiseks hiljemalt 1.novembriks </a:t>
            </a:r>
            <a:r>
              <a:rPr lang="et-EE" dirty="0" smtClean="0"/>
              <a:t>2022).</a:t>
            </a:r>
          </a:p>
          <a:p>
            <a:r>
              <a:rPr lang="et-EE" dirty="0" smtClean="0"/>
              <a:t>Oleme moodustanud 4 töögruppi:</a:t>
            </a:r>
          </a:p>
          <a:p>
            <a:pPr>
              <a:buFontTx/>
              <a:buChar char="-"/>
            </a:pPr>
            <a:r>
              <a:rPr lang="et-EE" dirty="0" smtClean="0"/>
              <a:t>Õppekvaliteedi ja koolide koostöö töörühm (juht, liikmed)</a:t>
            </a:r>
          </a:p>
          <a:p>
            <a:pPr>
              <a:buFontTx/>
              <a:buChar char="-"/>
            </a:pPr>
            <a:r>
              <a:rPr lang="et-EE" dirty="0" smtClean="0"/>
              <a:t>Formaal- ja mitteformaalhariduse lõimimise töörühm (juht, liikmed)</a:t>
            </a:r>
          </a:p>
          <a:p>
            <a:pPr>
              <a:buFontTx/>
              <a:buChar char="-"/>
            </a:pPr>
            <a:r>
              <a:rPr lang="et-EE" dirty="0" smtClean="0"/>
              <a:t>HEV õpilaste õppe korraldamise ja integreeritud tugiteenuste töörühm/sotsiaalkaitse ennetustöö ja integreeritud tugiteenuste töörühm (juht, liikmed)</a:t>
            </a:r>
          </a:p>
          <a:p>
            <a:pPr>
              <a:buFontTx/>
              <a:buChar char="-"/>
            </a:pPr>
            <a:r>
              <a:rPr lang="et-EE" dirty="0" smtClean="0"/>
              <a:t>Hariduskulude, haridustaristu ja koolitranspordi töörühm (juht, liikmed)</a:t>
            </a:r>
          </a:p>
          <a:p>
            <a:pPr>
              <a:buFontTx/>
              <a:buChar char="-"/>
            </a:pPr>
            <a:r>
              <a:rPr lang="et-EE" dirty="0" smtClean="0"/>
              <a:t>Pluss juhtgrupp (moodustab vallavanem, koguneb otsuste tegemiseks)</a:t>
            </a:r>
          </a:p>
          <a:p>
            <a:pPr>
              <a:buFontTx/>
              <a:buChar char="-"/>
            </a:pPr>
            <a:endParaRPr lang="et-EE" dirty="0"/>
          </a:p>
          <a:p>
            <a:pPr marL="0" indent="0">
              <a:buNone/>
            </a:pPr>
            <a:endParaRPr lang="et-EE" dirty="0" smtClean="0"/>
          </a:p>
          <a:p>
            <a:pPr>
              <a:buFontTx/>
              <a:buChar char="-"/>
            </a:pPr>
            <a:endParaRPr lang="et-EE" dirty="0" smtClean="0"/>
          </a:p>
          <a:p>
            <a:pPr>
              <a:buFontTx/>
              <a:buChar char="-"/>
            </a:pPr>
            <a:endParaRPr lang="et-EE" dirty="0" smtClean="0"/>
          </a:p>
          <a:p>
            <a:pPr>
              <a:buFontTx/>
              <a:buChar char="-"/>
            </a:pPr>
            <a:endParaRPr lang="et-EE" dirty="0" smtClean="0"/>
          </a:p>
          <a:p>
            <a:pPr>
              <a:buFontTx/>
              <a:buChar char="-"/>
            </a:pP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3470917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okeanilaine (16×9)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820123_TF02901025" id="{92D07280-FF86-4FC7-8613-FA00A7688AED}" vid="{3D38BBE5-929B-46E7-B0E2-90695C679280}"/>
    </a:ext>
  </a:extLst>
</a:theme>
</file>

<file path=ppt/theme/theme2.xml><?xml version="1.0" encoding="utf-8"?>
<a:theme xmlns:a="http://schemas.openxmlformats.org/drawingml/2006/main" name="Office’i kujundus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’i kujundus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2B6DE00F-F2BC-4082-AB87-D0D78777DE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A2223A-9182-462D-922F-5606A5A907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45C5BB1-9D2C-412A-AE6C-0FC75190A4C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40262f94-9f35-4ac3-9a90-690165a166b7"/>
    <ds:schemaRef ds:uri="a4f35948-e619-41b3-aa29-22878b09cfd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Ookeanilaine taustaga loodusteemaline esitlus (laiekraan)</Template>
  <TotalTime>222</TotalTime>
  <Words>578</Words>
  <Application>Microsoft Office PowerPoint</Application>
  <PresentationFormat>Kohandatud</PresentationFormat>
  <Paragraphs>69</Paragraphs>
  <Slides>13</Slides>
  <Notes>3</Notes>
  <HiddenSlides>0</HiddenSlides>
  <MMClips>0</MMClips>
  <ScaleCrop>false</ScaleCrop>
  <HeadingPairs>
    <vt:vector size="6" baseType="variant">
      <vt:variant>
        <vt:lpstr>Kasutatud fondid</vt:lpstr>
      </vt:variant>
      <vt:variant>
        <vt:i4>2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13</vt:i4>
      </vt:variant>
    </vt:vector>
  </HeadingPairs>
  <TitlesOfParts>
    <vt:vector size="16" baseType="lpstr">
      <vt:lpstr>Arial</vt:lpstr>
      <vt:lpstr>Century Gothic</vt:lpstr>
      <vt:lpstr>Ookeanilaine (16×9)</vt:lpstr>
      <vt:lpstr>Rakvere valla haridusvõrgu arendamise II päev</vt:lpstr>
      <vt:lpstr>Rakvere valla haridusasutused ja noortekeskused 2021</vt:lpstr>
      <vt:lpstr>Põhikoolide lõpetajad</vt:lpstr>
      <vt:lpstr>Huviharidus ja -tegevus</vt:lpstr>
      <vt:lpstr>Rõngasvalla plussid ja miinused</vt:lpstr>
      <vt:lpstr>Muutused haridusvaldkonnas</vt:lpstr>
      <vt:lpstr>Muutused on võimalus</vt:lpstr>
      <vt:lpstr>Oleme alustanud valla haridusvõrgu analüüsiga.  Protsessi eesmärk ja fookus.</vt:lpstr>
      <vt:lpstr>Tegevused täna ja homme </vt:lpstr>
      <vt:lpstr>Täna </vt:lpstr>
      <vt:lpstr>Ajatelg </vt:lpstr>
      <vt:lpstr>PowerPointi esitlus</vt:lpstr>
      <vt:lpstr>Muudatuste juhtimine – vahend, mis aitab saavutada soovitud tulemused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Pealkirja paigutus</dc:title>
  <dc:creator>Monica Jaanimets</dc:creator>
  <cp:lastModifiedBy>Monica Jaanimets</cp:lastModifiedBy>
  <cp:revision>27</cp:revision>
  <dcterms:created xsi:type="dcterms:W3CDTF">2021-06-16T17:05:04Z</dcterms:created>
  <dcterms:modified xsi:type="dcterms:W3CDTF">2021-06-18T09:35:30Z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