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94" r:id="rId3"/>
    <p:sldId id="278" r:id="rId4"/>
    <p:sldId id="280" r:id="rId5"/>
    <p:sldId id="281" r:id="rId6"/>
    <p:sldId id="298" r:id="rId7"/>
    <p:sldId id="283" r:id="rId8"/>
    <p:sldId id="296" r:id="rId9"/>
    <p:sldId id="299" r:id="rId10"/>
    <p:sldId id="277" r:id="rId11"/>
    <p:sldId id="285" r:id="rId12"/>
    <p:sldId id="297" r:id="rId13"/>
    <p:sldId id="275" r:id="rId14"/>
    <p:sldId id="293" r:id="rId15"/>
    <p:sldId id="284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4" autoAdjust="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i_t__leh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i_t__leh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i_t__leh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i_t__leh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32849821098562E-2"/>
          <c:y val="6.1471885445717009E-2"/>
          <c:w val="0.94473430035780293"/>
          <c:h val="0.820182157108808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Leht1!$A$6:$A$11</c:f>
              <c:strCache>
                <c:ptCount val="6"/>
                <c:pt idx="0">
                  <c:v>2012/2013</c:v>
                </c:pt>
                <c:pt idx="1">
                  <c:v>2016/2017</c:v>
                </c:pt>
                <c:pt idx="2">
                  <c:v>2017/2018</c:v>
                </c:pt>
                <c:pt idx="3">
                  <c:v>2018/2019</c:v>
                </c:pt>
                <c:pt idx="4">
                  <c:v>2019/2020</c:v>
                </c:pt>
                <c:pt idx="5">
                  <c:v>2020/2021</c:v>
                </c:pt>
              </c:strCache>
            </c:strRef>
          </c:cat>
          <c:val>
            <c:numRef>
              <c:f>Leht1!$B$6:$B$11</c:f>
              <c:numCache>
                <c:formatCode>General</c:formatCode>
                <c:ptCount val="6"/>
                <c:pt idx="0">
                  <c:v>115</c:v>
                </c:pt>
                <c:pt idx="1">
                  <c:v>61</c:v>
                </c:pt>
                <c:pt idx="2">
                  <c:v>61</c:v>
                </c:pt>
                <c:pt idx="3">
                  <c:v>57</c:v>
                </c:pt>
                <c:pt idx="4">
                  <c:v>61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4-44C5-928B-346F59F60C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5778384"/>
        <c:axId val="345778712"/>
      </c:barChart>
      <c:catAx>
        <c:axId val="34577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45778712"/>
        <c:crosses val="autoZero"/>
        <c:auto val="1"/>
        <c:lblAlgn val="ctr"/>
        <c:lblOffset val="100"/>
        <c:noMultiLvlLbl val="0"/>
      </c:catAx>
      <c:valAx>
        <c:axId val="345778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577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849361840471984E-2"/>
          <c:y val="5.2919142682922207E-2"/>
          <c:w val="0.9081690581786025"/>
          <c:h val="0.6463362534228676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Leht1!$B$19:$M$19</c:f>
              <c:strCache>
                <c:ptCount val="12"/>
                <c:pt idx="0">
                  <c:v>Rakvere linn</c:v>
                </c:pt>
                <c:pt idx="1">
                  <c:v>Vinni vald</c:v>
                </c:pt>
                <c:pt idx="2">
                  <c:v>Rakvere vald</c:v>
                </c:pt>
                <c:pt idx="3">
                  <c:v>Kadrina v </c:v>
                </c:pt>
                <c:pt idx="4">
                  <c:v>Tapa v</c:v>
                </c:pt>
                <c:pt idx="5">
                  <c:v>V-Nigula v</c:v>
                </c:pt>
                <c:pt idx="6">
                  <c:v>Haljala v</c:v>
                </c:pt>
                <c:pt idx="7">
                  <c:v>Lüganuse v </c:v>
                </c:pt>
                <c:pt idx="8">
                  <c:v>Anija v</c:v>
                </c:pt>
                <c:pt idx="9">
                  <c:v>Kehtna v</c:v>
                </c:pt>
                <c:pt idx="10">
                  <c:v>Väike-Maarja v</c:v>
                </c:pt>
                <c:pt idx="11">
                  <c:v>Narva linn</c:v>
                </c:pt>
              </c:strCache>
            </c:strRef>
          </c:cat>
          <c:val>
            <c:numRef>
              <c:f>Leht1!$B$20:$M$20</c:f>
              <c:numCache>
                <c:formatCode>General</c:formatCode>
                <c:ptCount val="12"/>
                <c:pt idx="0">
                  <c:v>15</c:v>
                </c:pt>
                <c:pt idx="1">
                  <c:v>14</c:v>
                </c:pt>
                <c:pt idx="2">
                  <c:v>11</c:v>
                </c:pt>
                <c:pt idx="3">
                  <c:v>7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D-4FD1-A0BB-AD4F17A896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957952"/>
        <c:axId val="138977280"/>
        <c:axId val="0"/>
      </c:bar3DChart>
      <c:catAx>
        <c:axId val="138957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8977280"/>
        <c:crosses val="autoZero"/>
        <c:auto val="1"/>
        <c:lblAlgn val="ctr"/>
        <c:lblOffset val="100"/>
        <c:noMultiLvlLbl val="0"/>
      </c:catAx>
      <c:valAx>
        <c:axId val="13897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895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285574796760198E-2"/>
          <c:y val="7.3768237575688608E-2"/>
          <c:w val="0.92792048853207509"/>
          <c:h val="0.772908290246214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Leht1!$B$1</c:f>
              <c:strCache>
                <c:ptCount val="1"/>
                <c:pt idx="0">
                  <c:v>LÕK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Leht1!$A$2:$A$11</c:f>
              <c:strCache>
                <c:ptCount val="10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3.-4.</c:v>
                </c:pt>
                <c:pt idx="4">
                  <c:v>4.</c:v>
                </c:pt>
                <c:pt idx="5">
                  <c:v>5.</c:v>
                </c:pt>
                <c:pt idx="6">
                  <c:v>6.</c:v>
                </c:pt>
                <c:pt idx="7">
                  <c:v>7.</c:v>
                </c:pt>
                <c:pt idx="8">
                  <c:v>8.</c:v>
                </c:pt>
                <c:pt idx="9">
                  <c:v>9.</c:v>
                </c:pt>
              </c:strCache>
            </c:strRef>
          </c:cat>
          <c:val>
            <c:numRef>
              <c:f>Leht1!$B$2:$B$11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4">
                  <c:v>6</c:v>
                </c:pt>
                <c:pt idx="5">
                  <c:v>9</c:v>
                </c:pt>
                <c:pt idx="6">
                  <c:v>6</c:v>
                </c:pt>
                <c:pt idx="7">
                  <c:v>5</c:v>
                </c:pt>
                <c:pt idx="8">
                  <c:v>8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8-44A8-BCEB-B482B0A7135E}"/>
            </c:ext>
          </c:extLst>
        </c:ser>
        <c:ser>
          <c:idx val="1"/>
          <c:order val="1"/>
          <c:tx>
            <c:strRef>
              <c:f>Leht1!$C$1</c:f>
              <c:strCache>
                <c:ptCount val="1"/>
                <c:pt idx="0">
                  <c:v>RÕK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Leht1!$A$2:$A$11</c:f>
              <c:strCache>
                <c:ptCount val="10"/>
                <c:pt idx="0">
                  <c:v>1.</c:v>
                </c:pt>
                <c:pt idx="1">
                  <c:v>2.</c:v>
                </c:pt>
                <c:pt idx="2">
                  <c:v>3.</c:v>
                </c:pt>
                <c:pt idx="3">
                  <c:v>3.-4.</c:v>
                </c:pt>
                <c:pt idx="4">
                  <c:v>4.</c:v>
                </c:pt>
                <c:pt idx="5">
                  <c:v>5.</c:v>
                </c:pt>
                <c:pt idx="6">
                  <c:v>6.</c:v>
                </c:pt>
                <c:pt idx="7">
                  <c:v>7.</c:v>
                </c:pt>
                <c:pt idx="8">
                  <c:v>8.</c:v>
                </c:pt>
                <c:pt idx="9">
                  <c:v>9.</c:v>
                </c:pt>
              </c:strCache>
            </c:strRef>
          </c:cat>
          <c:val>
            <c:numRef>
              <c:f>Leht1!$C$2:$C$11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3">
                  <c:v>3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08-44A8-BCEB-B482B0A713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252288"/>
        <c:axId val="138253824"/>
        <c:axId val="0"/>
      </c:bar3DChart>
      <c:catAx>
        <c:axId val="1382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8253824"/>
        <c:crosses val="autoZero"/>
        <c:auto val="1"/>
        <c:lblAlgn val="ctr"/>
        <c:lblOffset val="100"/>
        <c:noMultiLvlLbl val="0"/>
      </c:catAx>
      <c:valAx>
        <c:axId val="13825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382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564391415883179"/>
          <c:y val="0.94476426584920725"/>
          <c:w val="0.12692196261888408"/>
          <c:h val="5.52357341507927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09215666840358"/>
          <c:y val="0.15072105570137068"/>
          <c:w val="0.41452185331662356"/>
          <c:h val="0.78193022747156604"/>
        </c:manualLayout>
      </c:layout>
      <c:pie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B3EB-4D4A-9D08-EF52501A193D}"/>
              </c:ext>
            </c:extLst>
          </c:dPt>
          <c:dPt>
            <c:idx val="1"/>
            <c:bubble3D val="0"/>
            <c:spPr>
              <a:solidFill>
                <a:srgbClr val="FFC000">
                  <a:alpha val="91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B3EB-4D4A-9D08-EF52501A193D}"/>
              </c:ext>
            </c:extLst>
          </c:dPt>
          <c:dPt>
            <c:idx val="2"/>
            <c:bubble3D val="0"/>
            <c:spPr>
              <a:solidFill>
                <a:srgbClr val="9BBB59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B3EB-4D4A-9D08-EF52501A193D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B3EB-4D4A-9D08-EF52501A193D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B3EB-4D4A-9D08-EF52501A193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Leht1!$B$46:$B$50</c:f>
              <c:strCache>
                <c:ptCount val="5"/>
                <c:pt idx="0">
                  <c:v>Juhtimine</c:v>
                </c:pt>
                <c:pt idx="1">
                  <c:v>Õpetajad</c:v>
                </c:pt>
                <c:pt idx="2">
                  <c:v>Tugispetsialistid</c:v>
                </c:pt>
                <c:pt idx="3">
                  <c:v>Õppe-kasvatustöö tugitöötajad</c:v>
                </c:pt>
                <c:pt idx="4">
                  <c:v>Mittepedagoogiline personal</c:v>
                </c:pt>
              </c:strCache>
            </c:strRef>
          </c:cat>
          <c:val>
            <c:numRef>
              <c:f>Leht1!$C$46:$C$50</c:f>
              <c:numCache>
                <c:formatCode>General</c:formatCode>
                <c:ptCount val="5"/>
                <c:pt idx="0">
                  <c:v>1.5</c:v>
                </c:pt>
                <c:pt idx="1">
                  <c:v>13</c:v>
                </c:pt>
                <c:pt idx="2">
                  <c:v>2</c:v>
                </c:pt>
                <c:pt idx="3">
                  <c:v>8.75</c:v>
                </c:pt>
                <c:pt idx="4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EB-4D4A-9D08-EF52501A19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32139-D24F-4FB4-9E7C-8D24B51B18AF}" type="datetimeFigureOut">
              <a:rPr lang="et-EE" smtClean="0"/>
              <a:t>17.06.2021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8B2D8-F582-4AFB-95DF-6A01DF659EC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8220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B2D8-F582-4AFB-95DF-6A01DF659EC2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211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747198" y="2656457"/>
            <a:ext cx="7766936" cy="1646302"/>
          </a:xfrm>
        </p:spPr>
        <p:txBody>
          <a:bodyPr/>
          <a:lstStyle/>
          <a:p>
            <a:pPr algn="ctr"/>
            <a:r>
              <a:rPr lang="et-EE" dirty="0" smtClean="0">
                <a:latin typeface="Arial Rounded MT Bold" panose="020F0704030504030204" pitchFamily="34" charset="0"/>
              </a:rPr>
              <a:t>NÄPI </a:t>
            </a:r>
            <a:r>
              <a:rPr lang="et-EE" smtClean="0">
                <a:latin typeface="Arial Rounded MT Bold" panose="020F0704030504030204" pitchFamily="34" charset="0"/>
              </a:rPr>
              <a:t>KOOL 2021</a:t>
            </a:r>
            <a:endParaRPr lang="et-EE" dirty="0">
              <a:latin typeface="Arial Rounded MT Bold" panose="020F0704030504030204" pitchFamily="34" charset="0"/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81712" y="4256684"/>
            <a:ext cx="7766936" cy="1096899"/>
          </a:xfrm>
        </p:spPr>
        <p:txBody>
          <a:bodyPr>
            <a:normAutofit/>
          </a:bodyPr>
          <a:lstStyle/>
          <a:p>
            <a:pPr algn="ctr"/>
            <a:endParaRPr lang="et-EE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17" y="6146764"/>
            <a:ext cx="2099389" cy="368172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61" y="1605633"/>
            <a:ext cx="1279010" cy="175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090"/>
          </a:xfrm>
        </p:spPr>
        <p:txBody>
          <a:bodyPr/>
          <a:lstStyle/>
          <a:p>
            <a:pPr algn="ctr"/>
            <a:r>
              <a:rPr lang="et-EE" dirty="0" smtClean="0"/>
              <a:t>Kitsaskohad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3" y="1229033"/>
            <a:ext cx="9253248" cy="5479498"/>
          </a:xfrm>
        </p:spPr>
        <p:txBody>
          <a:bodyPr>
            <a:normAutofit fontScale="92500" lnSpcReduction="10000"/>
          </a:bodyPr>
          <a:lstStyle/>
          <a:p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Klasside/rühmade komplekteerimine</a:t>
            </a:r>
          </a:p>
          <a:p>
            <a:pPr marL="0" indent="0">
              <a:buNone/>
            </a:pPr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		Palju individuaaltunde (eriti II kooliaste) – ressursi </a:t>
            </a:r>
          </a:p>
          <a:p>
            <a:pPr marL="0" indent="0">
              <a:buNone/>
            </a:pPr>
            <a:r>
              <a:rPr lang="et-EE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	kasutamise mõistlikkus ja lapse sotsialiseerimise vajadus. </a:t>
            </a:r>
          </a:p>
          <a:p>
            <a:pPr marL="0" indent="0">
              <a:buNone/>
            </a:pPr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		</a:t>
            </a:r>
            <a:r>
              <a:rPr lang="et-EE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RÕKid</a:t>
            </a:r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väga erinevad: rasked õpiraskused (sobib </a:t>
            </a:r>
            <a:r>
              <a:rPr lang="et-EE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LÕKiga</a:t>
            </a:r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t-EE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	käitumis-, kasvatusraskused, psüühikahäired, autism – ei </a:t>
            </a:r>
          </a:p>
          <a:p>
            <a:pPr marL="0" indent="0">
              <a:buNone/>
            </a:pPr>
            <a:r>
              <a:rPr lang="et-EE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    saa kokku panna. </a:t>
            </a:r>
          </a:p>
          <a:p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Eritugi klassis – </a:t>
            </a:r>
            <a:r>
              <a:rPr lang="et-EE" sz="2400" dirty="0" err="1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max</a:t>
            </a:r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õpilaste arv 6 (sõltuvalt otsusest, sõltuvalt erivajadusest)</a:t>
            </a:r>
          </a:p>
          <a:p>
            <a:r>
              <a:rPr lang="et-EE" sz="2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Füüsiline </a:t>
            </a:r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keskkond (õpilaskodu) (vanemad ruumidega rahul 100%)</a:t>
            </a:r>
          </a:p>
          <a:p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Tulevik koolina</a:t>
            </a:r>
          </a:p>
          <a:p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Kaasava hariduse kontseptsiooni ebakindlus</a:t>
            </a:r>
          </a:p>
          <a:p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Maine? (95% vanematest leiab, et koolil on hea maine)</a:t>
            </a:r>
          </a:p>
          <a:p>
            <a:r>
              <a:rPr lang="et-EE" sz="2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Eripedagoogide puudus</a:t>
            </a:r>
            <a:endParaRPr lang="et-EE" sz="24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et-E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 dirty="0" smtClean="0"/>
          </a:p>
          <a:p>
            <a:endParaRPr lang="et-EE" sz="2400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0418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77334" y="468923"/>
            <a:ext cx="8596668" cy="463062"/>
          </a:xfrm>
        </p:spPr>
        <p:txBody>
          <a:bodyPr>
            <a:normAutofit fontScale="90000"/>
          </a:bodyPr>
          <a:lstStyle/>
          <a:p>
            <a:pPr algn="ctr"/>
            <a:r>
              <a:rPr lang="et-EE" dirty="0" smtClean="0">
                <a:latin typeface="Arial Rounded MT Bold" panose="020F0704030504030204" pitchFamily="34" charset="0"/>
              </a:rPr>
              <a:t>RÕK ja LÕK</a:t>
            </a:r>
            <a:endParaRPr lang="et-EE" dirty="0">
              <a:latin typeface="Arial Rounded MT Bold" panose="020F070403050403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3" y="1055077"/>
            <a:ext cx="9203783" cy="562004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t-EE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HEV-õpilased alustavad enamasti kodukoolis.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t-EE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Praegused II ja III kooliastme õpilased ei ole valdavalt meil alustanud.</a:t>
            </a:r>
          </a:p>
          <a:p>
            <a:pPr marL="0" indent="0">
              <a:buNone/>
            </a:pPr>
            <a:r>
              <a:rPr lang="et-EE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RÕKi</a:t>
            </a:r>
            <a:r>
              <a:rPr lang="et-EE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r>
              <a:rPr lang="et-EE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LÕKi</a:t>
            </a:r>
            <a:r>
              <a:rPr lang="et-EE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õppekavade/õpilaste erinevus: 			 		</a:t>
            </a:r>
          </a:p>
          <a:p>
            <a:pPr marL="0" indent="0">
              <a:buNone/>
            </a:pPr>
            <a:r>
              <a:rPr lang="et-EE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t-EE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tunnijaotusplaan (põhiained, tööõpetus, loodusained, võõrkeel, </a:t>
            </a:r>
          </a:p>
          <a:p>
            <a:pPr marL="0" indent="0">
              <a:buNone/>
            </a:pPr>
            <a:r>
              <a:rPr lang="et-EE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sobivad valikained jne) </a:t>
            </a:r>
          </a:p>
          <a:p>
            <a:pPr marL="0" indent="0">
              <a:buNone/>
            </a:pPr>
            <a:r>
              <a:rPr lang="et-EE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t-EE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õppe sisu (käsitletavad teemad ei kattu)</a:t>
            </a:r>
          </a:p>
          <a:p>
            <a:pPr marL="0" indent="0">
              <a:buNone/>
            </a:pPr>
            <a:r>
              <a:rPr lang="et-EE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tingimused – tavaklassis </a:t>
            </a:r>
            <a:r>
              <a:rPr lang="et-EE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IÕKga</a:t>
            </a:r>
            <a:r>
              <a:rPr lang="et-EE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t-EE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LÕKi</a:t>
            </a:r>
            <a:r>
              <a:rPr lang="et-EE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lastel on suur individuaalse juhendamise vajadus (personali, ruumide jm ressursside vajadus) LÕK tavakoolis, </a:t>
            </a:r>
            <a:r>
              <a:rPr lang="et-EE" sz="24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kui tagada lapsele vajalikud tingimused</a:t>
            </a:r>
            <a:r>
              <a:rPr lang="et-EE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 väga kulukas!</a:t>
            </a:r>
          </a:p>
          <a:p>
            <a:pPr marL="0" indent="0">
              <a:buNone/>
            </a:pPr>
            <a:r>
              <a:rPr lang="et-EE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Kaasuvad diagnoosid</a:t>
            </a:r>
          </a:p>
          <a:p>
            <a:pPr marL="0" indent="0">
              <a:buNone/>
            </a:pPr>
            <a:r>
              <a:rPr lang="et-EE" sz="24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et-EE" sz="24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	</a:t>
            </a:r>
          </a:p>
          <a:p>
            <a:pPr marL="0" indent="0">
              <a:buNone/>
            </a:pPr>
            <a:r>
              <a:rPr lang="et-EE" sz="24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et-EE" sz="2400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	</a:t>
            </a:r>
          </a:p>
          <a:p>
            <a:pPr marL="0" indent="0">
              <a:buNone/>
            </a:pPr>
            <a:endParaRPr lang="et-EE" sz="2400" dirty="0" smtClean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t-EE" sz="2400" dirty="0" smtClean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t-EE" sz="2400" dirty="0" smtClean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t-EE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17" y="6146764"/>
            <a:ext cx="2099389" cy="3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869"/>
          </a:xfrm>
        </p:spPr>
        <p:txBody>
          <a:bodyPr/>
          <a:lstStyle/>
          <a:p>
            <a:pPr algn="ctr"/>
            <a:r>
              <a:rPr lang="et-EE" dirty="0" smtClean="0"/>
              <a:t>Kordaminekud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4" y="1292469"/>
            <a:ext cx="8596668" cy="4748893"/>
          </a:xfrm>
        </p:spPr>
        <p:txBody>
          <a:bodyPr>
            <a:normAutofit/>
          </a:bodyPr>
          <a:lstStyle/>
          <a:p>
            <a:r>
              <a:rPr lang="et-EE" sz="2400" dirty="0" smtClean="0"/>
              <a:t>Motiveeritud haritud avatud meelega personal</a:t>
            </a:r>
          </a:p>
          <a:p>
            <a:r>
              <a:rPr lang="et-EE" sz="2400" dirty="0" smtClean="0"/>
              <a:t>Hea meeskonnatöö (rahuloluküsitlused), </a:t>
            </a:r>
            <a:r>
              <a:rPr lang="et-EE" sz="2400" dirty="0" err="1" smtClean="0"/>
              <a:t>sisekliima</a:t>
            </a:r>
            <a:endParaRPr lang="et-EE" sz="2400" dirty="0" smtClean="0"/>
          </a:p>
          <a:p>
            <a:r>
              <a:rPr lang="et-EE" sz="2400" dirty="0" smtClean="0"/>
              <a:t>Kohanemine muutunud kooliga</a:t>
            </a:r>
          </a:p>
          <a:p>
            <a:r>
              <a:rPr lang="et-EE" sz="2400" dirty="0" smtClean="0"/>
              <a:t>Tugimeeskond, vajalikud spetsialistid, tugivõrgustik</a:t>
            </a:r>
          </a:p>
          <a:p>
            <a:r>
              <a:rPr lang="et-EE" sz="2400" dirty="0" smtClean="0"/>
              <a:t>Koostöö omavalitsustega, oma valla huvi, tugi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41906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02688" y="357447"/>
            <a:ext cx="8596668" cy="698269"/>
          </a:xfrm>
        </p:spPr>
        <p:txBody>
          <a:bodyPr/>
          <a:lstStyle/>
          <a:p>
            <a:pPr algn="ctr"/>
            <a:r>
              <a:rPr lang="et-EE" dirty="0" smtClean="0">
                <a:latin typeface="Arial Rounded MT Bold" panose="020F0704030504030204" pitchFamily="34" charset="0"/>
              </a:rPr>
              <a:t>Meie ja teie</a:t>
            </a:r>
            <a:endParaRPr lang="et-EE" dirty="0">
              <a:latin typeface="Arial Rounded MT Bold" panose="020F070403050403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2689" y="967154"/>
            <a:ext cx="9426214" cy="58908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t-E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>
                <a:solidFill>
                  <a:schemeClr val="tx2"/>
                </a:solidFill>
              </a:rPr>
              <a:t>Nõustamisteenus (psühholoog, eripedagoog)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>
                <a:solidFill>
                  <a:schemeClr val="tx2"/>
                </a:solidFill>
              </a:rPr>
              <a:t>LÕK-õpilaste õpetamise kogemuse jagamine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>
                <a:solidFill>
                  <a:schemeClr val="tx2"/>
                </a:solidFill>
              </a:rPr>
              <a:t>LÕK-õpilaste tööõpetuse tundide läbiviimine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>
                <a:solidFill>
                  <a:schemeClr val="tx2"/>
                </a:solidFill>
              </a:rPr>
              <a:t>Koos õppimine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>
                <a:solidFill>
                  <a:schemeClr val="tx2"/>
                </a:solidFill>
              </a:rPr>
              <a:t>HEV-õpilaste ühised üritused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>
                <a:solidFill>
                  <a:schemeClr val="tx2"/>
                </a:solidFill>
              </a:rPr>
              <a:t>Õpilaskodu (+ajutine meil õppimine)</a:t>
            </a:r>
          </a:p>
          <a:p>
            <a:pPr marL="0" indent="0">
              <a:buNone/>
            </a:pPr>
            <a:endParaRPr lang="et-EE" sz="24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17" y="6146764"/>
            <a:ext cx="2099389" cy="3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0454"/>
          </a:xfrm>
        </p:spPr>
        <p:txBody>
          <a:bodyPr/>
          <a:lstStyle/>
          <a:p>
            <a:pPr algn="ctr"/>
            <a:r>
              <a:rPr lang="et-EE" dirty="0" smtClean="0"/>
              <a:t>Uued märksõnad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3" y="1380392"/>
            <a:ext cx="8844735" cy="4967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Prooviõppe periood (1 päev – 1 kuu) Koostöö Rajaleidjaga (</a:t>
            </a:r>
            <a:r>
              <a:rPr lang="et-EE" sz="24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KOVid</a:t>
            </a:r>
            <a:r>
              <a:rPr lang="et-EE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? eelkooliealiste puhul)</a:t>
            </a:r>
          </a:p>
          <a:p>
            <a:pPr marL="0" indent="0">
              <a:buNone/>
            </a:pPr>
            <a:r>
              <a:rPr lang="et-EE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Tähtajaline õppimine – põhimääruse muutmise vajadus </a:t>
            </a:r>
          </a:p>
          <a:p>
            <a:pPr marL="0" indent="0">
              <a:buNone/>
            </a:pPr>
            <a:r>
              <a:rPr lang="et-EE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Lõpuni meil õppimine – alates I kooliastmest (III ka palju kaasuvaid probleeme, õpe ei ole tulemuslik)</a:t>
            </a:r>
            <a:endParaRPr lang="et-EE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400" dirty="0" smtClean="0">
                <a:solidFill>
                  <a:srgbClr val="FF0000"/>
                </a:solidFill>
              </a:rPr>
              <a:t>Käitumis- ja kasvatusraskus?</a:t>
            </a:r>
          </a:p>
          <a:p>
            <a:pPr marL="0" indent="0">
              <a:buNone/>
            </a:pPr>
            <a:r>
              <a:rPr lang="et-EE" sz="2400" dirty="0" smtClean="0">
                <a:solidFill>
                  <a:srgbClr val="FF0000"/>
                </a:solidFill>
              </a:rPr>
              <a:t>Psüühikahäire?</a:t>
            </a:r>
          </a:p>
          <a:p>
            <a:pPr marL="0" indent="0">
              <a:buNone/>
            </a:pPr>
            <a:r>
              <a:rPr lang="et-EE" sz="2400" dirty="0" smtClean="0">
                <a:solidFill>
                  <a:srgbClr val="FF0000"/>
                </a:solidFill>
              </a:rPr>
              <a:t>Eelkool?</a:t>
            </a:r>
            <a:endParaRPr lang="et-E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0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2020" y="522169"/>
            <a:ext cx="8596668" cy="1320800"/>
          </a:xfrm>
        </p:spPr>
        <p:txBody>
          <a:bodyPr/>
          <a:lstStyle/>
          <a:p>
            <a:pPr algn="ctr"/>
            <a:r>
              <a:rPr lang="et-EE" dirty="0" smtClean="0">
                <a:latin typeface="Arial Rounded MT Bold" panose="020F0704030504030204" pitchFamily="34" charset="0"/>
              </a:rPr>
              <a:t>ARENGU VÕIMALUSED</a:t>
            </a:r>
            <a:endParaRPr lang="et-EE" dirty="0">
              <a:latin typeface="Arial Rounded MT Bold" panose="020F070403050403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4" y="1346662"/>
            <a:ext cx="8596668" cy="50790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eerulised õpilased </a:t>
            </a:r>
          </a:p>
          <a:p>
            <a:pPr marL="0" indent="0">
              <a:spcBef>
                <a:spcPts val="0"/>
              </a:spcBef>
              <a:buNone/>
            </a:pPr>
            <a:endParaRPr lang="et-E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nende õpetamiseks                     personal – õpetajad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t-E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vajalikud tingimused                   tugiisikud, eripedagoogid</a:t>
            </a:r>
          </a:p>
          <a:p>
            <a:pPr marL="0" indent="0">
              <a:spcBef>
                <a:spcPts val="0"/>
              </a:spcBef>
              <a:buNone/>
            </a:pPr>
            <a:endParaRPr lang="et-E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uumid õpilaskodu arvelt – rahunemistuba, väikeklassid, 							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individuaalõpe, õpiabirühmad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t-E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õueruumi kasutamine</a:t>
            </a:r>
            <a:endParaRPr lang="et-EE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t-EE" sz="3200" dirty="0" smtClean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t-EE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Allanool 3"/>
          <p:cNvSpPr/>
          <p:nvPr/>
        </p:nvSpPr>
        <p:spPr>
          <a:xfrm flipH="1">
            <a:off x="2076459" y="1923129"/>
            <a:ext cx="498790" cy="579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Allanool 5"/>
          <p:cNvSpPr/>
          <p:nvPr/>
        </p:nvSpPr>
        <p:spPr>
          <a:xfrm flipH="1">
            <a:off x="2076459" y="3336602"/>
            <a:ext cx="498790" cy="598684"/>
          </a:xfrm>
          <a:prstGeom prst="downArrow">
            <a:avLst>
              <a:gd name="adj1" fmla="val 563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Paremnool 7"/>
          <p:cNvSpPr/>
          <p:nvPr/>
        </p:nvSpPr>
        <p:spPr>
          <a:xfrm>
            <a:off x="3441291" y="2657036"/>
            <a:ext cx="924232" cy="448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17" y="6146764"/>
            <a:ext cx="2099389" cy="3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Aitäh!</a:t>
            </a:r>
            <a:endParaRPr lang="et-EE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46" y="1406403"/>
            <a:ext cx="5952459" cy="4431055"/>
          </a:xfrm>
        </p:spPr>
      </p:pic>
    </p:spTree>
    <p:extLst>
      <p:ext uri="{BB962C8B-B14F-4D97-AF65-F5344CB8AC3E}">
        <p14:creationId xmlns:p14="http://schemas.microsoft.com/office/powerpoint/2010/main" val="181953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6245"/>
          </a:xfrm>
        </p:spPr>
        <p:txBody>
          <a:bodyPr/>
          <a:lstStyle/>
          <a:p>
            <a:pPr algn="ctr"/>
            <a:r>
              <a:rPr lang="et-EE" dirty="0" smtClean="0"/>
              <a:t>Õpilased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4" y="1199535"/>
            <a:ext cx="8596668" cy="4841828"/>
          </a:xfrm>
        </p:spPr>
        <p:txBody>
          <a:bodyPr>
            <a:normAutofit/>
          </a:bodyPr>
          <a:lstStyle/>
          <a:p>
            <a:r>
              <a:rPr lang="et-EE" sz="2400" dirty="0" smtClean="0"/>
              <a:t>HEV-õpilased alates 1977 (Vaeküla kool)</a:t>
            </a:r>
          </a:p>
          <a:p>
            <a:r>
              <a:rPr lang="et-EE" sz="2400" dirty="0" smtClean="0"/>
              <a:t>Õpilased</a:t>
            </a:r>
          </a:p>
          <a:p>
            <a:endParaRPr lang="et-EE" sz="2400" dirty="0"/>
          </a:p>
          <a:p>
            <a:pPr marL="0" indent="0">
              <a:buNone/>
            </a:pPr>
            <a:endParaRPr lang="et-EE" sz="2400" dirty="0" smtClean="0"/>
          </a:p>
          <a:p>
            <a:pPr marL="0" indent="0">
              <a:buNone/>
            </a:pPr>
            <a:endParaRPr lang="et-EE" sz="24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96902800"/>
              </p:ext>
            </p:extLst>
          </p:nvPr>
        </p:nvGraphicFramePr>
        <p:xfrm>
          <a:off x="773723" y="2297373"/>
          <a:ext cx="7052754" cy="382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284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5646" y="1085274"/>
            <a:ext cx="8596668" cy="646811"/>
          </a:xfrm>
        </p:spPr>
        <p:txBody>
          <a:bodyPr/>
          <a:lstStyle/>
          <a:p>
            <a:pPr algn="ctr"/>
            <a:r>
              <a:rPr lang="et-EE" dirty="0" smtClean="0">
                <a:latin typeface="Arial Rounded MT Bold" panose="020F0704030504030204" pitchFamily="34" charset="0"/>
              </a:rPr>
              <a:t>ÕPILASTE ÜLDINE ARV</a:t>
            </a:r>
            <a:endParaRPr lang="et-EE" dirty="0">
              <a:latin typeface="Arial Rounded MT Bold" panose="020F070403050403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895302" y="1732085"/>
            <a:ext cx="6276109" cy="49852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t-EE" sz="2400" b="1" dirty="0" smtClean="0">
                <a:latin typeface="+mj-lt"/>
              </a:rPr>
              <a:t>68 õpilast </a:t>
            </a:r>
            <a:r>
              <a:rPr lang="et-EE" sz="2400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et-EE" sz="2400" dirty="0" smtClean="0">
                <a:latin typeface="+mj-lt"/>
              </a:rPr>
              <a:t>Rakvere vald 11</a:t>
            </a:r>
          </a:p>
          <a:p>
            <a:pPr marL="0" indent="0" algn="ctr">
              <a:buNone/>
            </a:pPr>
            <a:r>
              <a:rPr lang="et-EE" sz="2400" dirty="0" smtClean="0">
                <a:latin typeface="+mj-lt"/>
              </a:rPr>
              <a:t>LÕK-õppekaval 58</a:t>
            </a:r>
          </a:p>
          <a:p>
            <a:pPr marL="0" indent="0" algn="ctr">
              <a:buNone/>
            </a:pPr>
            <a:r>
              <a:rPr lang="et-EE" sz="2400" dirty="0" smtClean="0">
                <a:latin typeface="+mj-lt"/>
              </a:rPr>
              <a:t>RÕK-õppekaval 10:</a:t>
            </a:r>
          </a:p>
          <a:p>
            <a:pPr marL="0" indent="0" algn="ctr">
              <a:buNone/>
            </a:pPr>
            <a:r>
              <a:rPr lang="et-EE" sz="2400" dirty="0" smtClean="0">
                <a:latin typeface="+mj-lt"/>
              </a:rPr>
              <a:t>1. klass – 1</a:t>
            </a:r>
          </a:p>
          <a:p>
            <a:pPr marL="0" indent="0" algn="ctr">
              <a:buNone/>
            </a:pPr>
            <a:r>
              <a:rPr lang="et-EE" sz="2400" dirty="0" smtClean="0">
                <a:latin typeface="+mj-lt"/>
              </a:rPr>
              <a:t>2. klass – 3</a:t>
            </a:r>
          </a:p>
          <a:p>
            <a:pPr marL="0" indent="0" algn="ctr">
              <a:buNone/>
            </a:pPr>
            <a:r>
              <a:rPr lang="et-EE" sz="2400" dirty="0" smtClean="0">
                <a:latin typeface="+mj-lt"/>
              </a:rPr>
              <a:t>3. klass – 2</a:t>
            </a:r>
          </a:p>
          <a:p>
            <a:pPr marL="0" indent="0" algn="ctr">
              <a:buNone/>
            </a:pPr>
            <a:r>
              <a:rPr lang="et-EE" sz="2400" dirty="0" smtClean="0">
                <a:latin typeface="+mj-lt"/>
              </a:rPr>
              <a:t>4. klass – 1</a:t>
            </a:r>
          </a:p>
          <a:p>
            <a:pPr marL="0" indent="0" algn="ctr">
              <a:buNone/>
            </a:pPr>
            <a:r>
              <a:rPr lang="et-EE" sz="2400" dirty="0" smtClean="0">
                <a:latin typeface="+mj-lt"/>
              </a:rPr>
              <a:t>5. klass – 1</a:t>
            </a:r>
          </a:p>
          <a:p>
            <a:pPr marL="0" indent="0" algn="ctr">
              <a:buNone/>
            </a:pPr>
            <a:r>
              <a:rPr lang="et-EE" sz="2400" dirty="0" smtClean="0">
                <a:latin typeface="+mj-lt"/>
              </a:rPr>
              <a:t>6. klass – 2</a:t>
            </a:r>
          </a:p>
          <a:p>
            <a:pPr marL="0" indent="0" algn="ctr">
              <a:buNone/>
            </a:pPr>
            <a:endParaRPr lang="et-EE" sz="2400" dirty="0" smtClean="0">
              <a:latin typeface="+mj-lt"/>
            </a:endParaRPr>
          </a:p>
          <a:p>
            <a:pPr marL="0" indent="0">
              <a:buNone/>
            </a:pPr>
            <a:r>
              <a:rPr lang="et-EE" sz="2400" b="1" dirty="0" smtClean="0">
                <a:latin typeface="+mj-lt"/>
              </a:rPr>
              <a:t>Tõhustatud tugi – 36</a:t>
            </a:r>
          </a:p>
          <a:p>
            <a:pPr marL="0" indent="0">
              <a:buNone/>
            </a:pPr>
            <a:r>
              <a:rPr lang="et-EE" sz="2400" b="1" dirty="0" smtClean="0">
                <a:latin typeface="+mj-lt"/>
              </a:rPr>
              <a:t>Eritugi - 32			</a:t>
            </a:r>
            <a:r>
              <a:rPr lang="et-EE" sz="2400" dirty="0">
                <a:latin typeface="+mj-lt"/>
              </a:rPr>
              <a:t>	</a:t>
            </a:r>
            <a:r>
              <a:rPr lang="et-EE" sz="2400" dirty="0" smtClean="0"/>
              <a:t>		</a:t>
            </a:r>
            <a:endParaRPr lang="et-EE" sz="24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17" y="6146764"/>
            <a:ext cx="2099389" cy="3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77334" y="799096"/>
            <a:ext cx="8596668" cy="1320800"/>
          </a:xfrm>
        </p:spPr>
        <p:txBody>
          <a:bodyPr/>
          <a:lstStyle/>
          <a:p>
            <a:pPr algn="ctr"/>
            <a:r>
              <a:rPr lang="et-EE" dirty="0" smtClean="0">
                <a:latin typeface="Arial Rounded MT Bold" panose="020F0704030504030204" pitchFamily="34" charset="0"/>
              </a:rPr>
              <a:t>ÕPILASTE ARV ERINEVATEST OMAVALITSUSTEST</a:t>
            </a:r>
            <a:endParaRPr lang="et-EE" dirty="0">
              <a:latin typeface="Arial Rounded MT Bold" panose="020F070403050403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4" y="1346663"/>
            <a:ext cx="8596668" cy="4694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dirty="0"/>
              <a:t>	</a:t>
            </a:r>
            <a:r>
              <a:rPr lang="et-EE" sz="2400" dirty="0" smtClean="0"/>
              <a:t>			</a:t>
            </a:r>
            <a:r>
              <a:rPr lang="et-EE" sz="2400" dirty="0"/>
              <a:t>	</a:t>
            </a:r>
            <a:r>
              <a:rPr lang="et-EE" sz="2400" dirty="0" smtClean="0"/>
              <a:t>		</a:t>
            </a:r>
            <a:endParaRPr lang="et-EE" sz="24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508690709"/>
              </p:ext>
            </p:extLst>
          </p:nvPr>
        </p:nvGraphicFramePr>
        <p:xfrm>
          <a:off x="921256" y="2297178"/>
          <a:ext cx="8352746" cy="446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17" y="6146764"/>
            <a:ext cx="2099389" cy="3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34910" y="861526"/>
            <a:ext cx="8596668" cy="1320800"/>
          </a:xfrm>
        </p:spPr>
        <p:txBody>
          <a:bodyPr/>
          <a:lstStyle/>
          <a:p>
            <a:pPr algn="ctr"/>
            <a:r>
              <a:rPr lang="et-EE" dirty="0" smtClean="0">
                <a:latin typeface="Arial Rounded MT Bold" panose="020F0704030504030204" pitchFamily="34" charset="0"/>
              </a:rPr>
              <a:t>ÕPILASTE JAGUNEMINE KLASSIDES</a:t>
            </a:r>
            <a:endParaRPr lang="et-EE" dirty="0">
              <a:latin typeface="Arial Rounded MT Bold" panose="020F070403050403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4" y="1346663"/>
            <a:ext cx="8596668" cy="4694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dirty="0"/>
              <a:t>	</a:t>
            </a:r>
            <a:r>
              <a:rPr lang="et-EE" sz="2400" dirty="0" smtClean="0"/>
              <a:t>			</a:t>
            </a:r>
            <a:r>
              <a:rPr lang="et-EE" sz="2400" dirty="0"/>
              <a:t>	</a:t>
            </a:r>
            <a:r>
              <a:rPr lang="et-EE" sz="2400" dirty="0" smtClean="0"/>
              <a:t>		</a:t>
            </a:r>
            <a:endParaRPr lang="et-EE" sz="2400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380271"/>
              </p:ext>
            </p:extLst>
          </p:nvPr>
        </p:nvGraphicFramePr>
        <p:xfrm>
          <a:off x="854616" y="1861986"/>
          <a:ext cx="8159628" cy="4543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17" y="6146764"/>
            <a:ext cx="2099389" cy="3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662"/>
          </a:xfrm>
        </p:spPr>
        <p:txBody>
          <a:bodyPr/>
          <a:lstStyle/>
          <a:p>
            <a:pPr algn="ctr"/>
            <a:r>
              <a:rPr lang="et-EE" dirty="0" smtClean="0"/>
              <a:t>Personal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4" y="1301262"/>
            <a:ext cx="8596668" cy="5178195"/>
          </a:xfrm>
        </p:spPr>
        <p:txBody>
          <a:bodyPr>
            <a:normAutofit/>
          </a:bodyPr>
          <a:lstStyle/>
          <a:p>
            <a:r>
              <a:rPr lang="et-EE" sz="2400" dirty="0" smtClean="0"/>
              <a:t>Õpetajaid 15, kvalifikatsioonile vastavaid 12, üle 10 a töötanud 10</a:t>
            </a:r>
          </a:p>
          <a:p>
            <a:r>
              <a:rPr lang="et-EE" sz="2400" dirty="0" smtClean="0"/>
              <a:t>Keskmine vanus 48</a:t>
            </a:r>
          </a:p>
          <a:p>
            <a:r>
              <a:rPr lang="et-EE" sz="2400" dirty="0" smtClean="0"/>
              <a:t>Puudu logopeed (+ valla teenus)</a:t>
            </a:r>
          </a:p>
          <a:p>
            <a:r>
              <a:rPr lang="et-EE" sz="2400" dirty="0" smtClean="0"/>
              <a:t>Lähemate aastate vajadus – 2 eripedagoogi, logopeed</a:t>
            </a:r>
          </a:p>
          <a:p>
            <a:endParaRPr lang="et-EE" sz="2400" dirty="0" smtClean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085234393"/>
              </p:ext>
            </p:extLst>
          </p:nvPr>
        </p:nvGraphicFramePr>
        <p:xfrm>
          <a:off x="677334" y="3490452"/>
          <a:ext cx="5890614" cy="312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037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>
                <a:latin typeface="Arial Rounded MT Bold" panose="020F0704030504030204" pitchFamily="34" charset="0"/>
              </a:rPr>
              <a:t>TOETAMISE VÕIMALUSED</a:t>
            </a:r>
            <a:endParaRPr lang="et-EE" dirty="0">
              <a:latin typeface="Arial Rounded MT Bold" panose="020F0704030504030204" pitchFamily="34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4" y="1280160"/>
            <a:ext cx="8596668" cy="53949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t-EE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s</a:t>
            </a:r>
            <a:r>
              <a:rPr lang="et-EE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otsiaalpedagoog 1,0;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p</a:t>
            </a:r>
            <a:r>
              <a:rPr lang="et-EE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sühholoog 0,5;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õ</a:t>
            </a:r>
            <a:r>
              <a:rPr lang="et-EE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petaja abi 1 (2. kl);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abiõpetaja 2 (1. ja 4. kl);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</a:t>
            </a:r>
            <a:r>
              <a:rPr lang="et-EE" sz="2400" dirty="0" smtClean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õneravitunnid (</a:t>
            </a:r>
            <a:r>
              <a:rPr lang="et-EE" sz="2400" dirty="0" err="1" smtClean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logopeed+eripedagoog</a:t>
            </a:r>
            <a:r>
              <a:rPr lang="et-EE" sz="2400" dirty="0" smtClean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0,5) 1. – 4. klass;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err="1" smtClean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IÕKd</a:t>
            </a:r>
            <a:r>
              <a:rPr lang="et-EE" sz="2400" dirty="0" smtClean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(kõik RÕK-õpilased + 4 LÕK-õpilast =14 õpilast);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t-EE" sz="2400" dirty="0" smtClean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ndividuaaltunnid (vajadusel) – </a:t>
            </a:r>
            <a:r>
              <a:rPr lang="et-EE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9</a:t>
            </a:r>
            <a:r>
              <a:rPr lang="et-EE" sz="2400" dirty="0" smtClean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õpilast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</a:t>
            </a:r>
            <a:r>
              <a:rPr lang="et-EE" sz="2400" dirty="0" smtClean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ugiisikud päeval – 6 õpilast (+2), õhtul 1 õpilane;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</a:t>
            </a:r>
            <a:r>
              <a:rPr lang="et-EE" sz="2400" dirty="0" smtClean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ikapäevarühm – </a:t>
            </a:r>
            <a:r>
              <a:rPr lang="et-EE" sz="2400" dirty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9</a:t>
            </a:r>
            <a:r>
              <a:rPr lang="et-EE" sz="2400" dirty="0" smtClean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õpilast (3.-5. kl);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dirty="0" smtClean="0"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õpilaskodu – 20 õpilast (maksimaalne arv 18);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eripedagoog 1,0 (HEV-koordinaator + nõustamisteenus).</a:t>
            </a:r>
          </a:p>
          <a:p>
            <a:pPr>
              <a:buFont typeface="Wingdings" panose="05000000000000000000" pitchFamily="2" charset="2"/>
              <a:buChar char="v"/>
            </a:pPr>
            <a:endParaRPr lang="et-EE" sz="2400" dirty="0" smtClean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t-EE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17" y="6146764"/>
            <a:ext cx="2099389" cy="3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77334" y="255640"/>
            <a:ext cx="859666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t-EE" dirty="0" smtClean="0"/>
              <a:t>Õppetöö ja projektid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3" y="796414"/>
            <a:ext cx="10777248" cy="6061586"/>
          </a:xfrm>
        </p:spPr>
        <p:txBody>
          <a:bodyPr>
            <a:normAutofit fontScale="47500" lnSpcReduction="20000"/>
          </a:bodyPr>
          <a:lstStyle/>
          <a:p>
            <a:r>
              <a:rPr lang="et-EE" sz="4200" dirty="0" smtClean="0"/>
              <a:t>Paindlikkus (99% vanemaid leiab, et arvestatakse lapse individuaalsust)</a:t>
            </a:r>
          </a:p>
          <a:p>
            <a:r>
              <a:rPr lang="et-EE" sz="4200" dirty="0" smtClean="0"/>
              <a:t>Ei ole väljalangemist </a:t>
            </a:r>
          </a:p>
          <a:p>
            <a:r>
              <a:rPr lang="et-EE" sz="4200" dirty="0" smtClean="0"/>
              <a:t>Kõik õpivad edasi (RAK, Astangu, Vana-Vigala), lähevad tööle, jäävad koduperenaiseks </a:t>
            </a:r>
          </a:p>
          <a:p>
            <a:pPr marL="0" indent="0">
              <a:buNone/>
            </a:pPr>
            <a:r>
              <a:rPr lang="et-EE" sz="4200" dirty="0"/>
              <a:t> </a:t>
            </a:r>
            <a:r>
              <a:rPr lang="et-EE" sz="4200" dirty="0" smtClean="0"/>
              <a:t>    (91 % vanemaid tunneb, et õpitu toetab kutseõpingute jätkamist)</a:t>
            </a:r>
          </a:p>
          <a:p>
            <a:r>
              <a:rPr lang="et-EE" sz="4200" dirty="0" smtClean="0"/>
              <a:t>Õpijõudluse jälgimine, vajadusel õppekava ja/või kooli vahetamine</a:t>
            </a:r>
          </a:p>
          <a:p>
            <a:r>
              <a:rPr lang="et-EE" sz="4200" dirty="0" smtClean="0"/>
              <a:t>Ootamatult õnnestunud distantsõpe</a:t>
            </a:r>
          </a:p>
          <a:p>
            <a:r>
              <a:rPr lang="et-EE" sz="4200" dirty="0" smtClean="0"/>
              <a:t>Õppeedukus vastab õpilaste võimetele</a:t>
            </a:r>
          </a:p>
          <a:p>
            <a:r>
              <a:rPr lang="et-EE" sz="4200" dirty="0" smtClean="0"/>
              <a:t>Huvitegevus ja projektides osalemine on õppetöö osa:</a:t>
            </a:r>
          </a:p>
          <a:p>
            <a:pPr marL="0" indent="0">
              <a:buNone/>
            </a:pPr>
            <a:r>
              <a:rPr lang="et-EE" sz="4200" dirty="0"/>
              <a:t>	</a:t>
            </a:r>
            <a:r>
              <a:rPr lang="et-EE" sz="4200" dirty="0" smtClean="0"/>
              <a:t>11 huviringi – kaasatud on peaaegu kõik õpilased</a:t>
            </a:r>
            <a:endParaRPr lang="et-EE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t-EE" sz="4200" dirty="0" smtClean="0"/>
              <a:t>	Eesti Eriolümpia, Eesti </a:t>
            </a:r>
            <a:r>
              <a:rPr lang="et-EE" sz="4200" dirty="0" err="1" smtClean="0"/>
              <a:t>Paralümpia</a:t>
            </a:r>
            <a:r>
              <a:rPr lang="et-EE" sz="4200" dirty="0" smtClean="0"/>
              <a:t> jt spordiühingud (70% vanemaid leiab, et laps saab </a:t>
            </a:r>
          </a:p>
          <a:p>
            <a:pPr marL="0" indent="0">
              <a:buNone/>
            </a:pPr>
            <a:r>
              <a:rPr lang="et-EE" sz="4200" dirty="0"/>
              <a:t> </a:t>
            </a:r>
            <a:r>
              <a:rPr lang="et-EE" sz="4200" dirty="0" smtClean="0"/>
              <a:t>     spordi kaudu eduelamuse), osalemine Liikuva Kooli tegevustes</a:t>
            </a:r>
          </a:p>
          <a:p>
            <a:pPr marL="0" indent="0">
              <a:buNone/>
            </a:pPr>
            <a:r>
              <a:rPr lang="et-EE" sz="4200" dirty="0" smtClean="0"/>
              <a:t>	skaudid</a:t>
            </a:r>
            <a:endParaRPr lang="et-EE" sz="4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t-EE" sz="4200" dirty="0" smtClean="0">
                <a:solidFill>
                  <a:schemeClr val="tx1"/>
                </a:solidFill>
              </a:rPr>
              <a:t>	</a:t>
            </a:r>
            <a:r>
              <a:rPr lang="et-EE" sz="4200" dirty="0" err="1" smtClean="0">
                <a:solidFill>
                  <a:schemeClr val="tx1"/>
                </a:solidFill>
              </a:rPr>
              <a:t>KIKi</a:t>
            </a:r>
            <a:r>
              <a:rPr lang="et-EE" sz="4200" dirty="0" smtClean="0">
                <a:solidFill>
                  <a:schemeClr val="tx1"/>
                </a:solidFill>
              </a:rPr>
              <a:t> projektid</a:t>
            </a:r>
          </a:p>
          <a:p>
            <a:pPr marL="0" indent="0">
              <a:buNone/>
            </a:pPr>
            <a:r>
              <a:rPr lang="et-EE" sz="4200" dirty="0">
                <a:solidFill>
                  <a:schemeClr val="tx1"/>
                </a:solidFill>
              </a:rPr>
              <a:t>	</a:t>
            </a:r>
            <a:r>
              <a:rPr lang="et-EE" sz="4200" dirty="0" smtClean="0">
                <a:solidFill>
                  <a:schemeClr val="tx1"/>
                </a:solidFill>
              </a:rPr>
              <a:t>KIVA jätkutegevused</a:t>
            </a:r>
          </a:p>
          <a:p>
            <a:pPr marL="0" indent="0">
              <a:buNone/>
            </a:pPr>
            <a:r>
              <a:rPr lang="et-EE" sz="4200" dirty="0">
                <a:solidFill>
                  <a:schemeClr val="tx1"/>
                </a:solidFill>
              </a:rPr>
              <a:t>	d</a:t>
            </a:r>
            <a:r>
              <a:rPr lang="et-EE" sz="4200" dirty="0" smtClean="0">
                <a:solidFill>
                  <a:schemeClr val="tx1"/>
                </a:solidFill>
              </a:rPr>
              <a:t>igitaalne kujundav hindamine</a:t>
            </a:r>
          </a:p>
          <a:p>
            <a:pPr marL="0" indent="0">
              <a:buNone/>
            </a:pPr>
            <a:r>
              <a:rPr lang="et-EE" sz="2600" dirty="0">
                <a:solidFill>
                  <a:schemeClr val="tx1"/>
                </a:solidFill>
              </a:rPr>
              <a:t>	</a:t>
            </a:r>
            <a:endParaRPr lang="et-EE" sz="2600" dirty="0" smtClean="0">
              <a:solidFill>
                <a:schemeClr val="tx1"/>
              </a:solidFill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4522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038"/>
          </a:xfrm>
        </p:spPr>
        <p:txBody>
          <a:bodyPr/>
          <a:lstStyle/>
          <a:p>
            <a:pPr algn="ctr"/>
            <a:r>
              <a:rPr lang="et-EE" dirty="0" smtClean="0"/>
              <a:t>Õpilaste kaasamine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77334" y="1327639"/>
            <a:ext cx="8596668" cy="4713724"/>
          </a:xfrm>
        </p:spPr>
        <p:txBody>
          <a:bodyPr>
            <a:normAutofit/>
          </a:bodyPr>
          <a:lstStyle/>
          <a:p>
            <a:r>
              <a:rPr lang="et-EE" sz="2000" dirty="0" smtClean="0"/>
              <a:t>Huvitegevuse korraldamine</a:t>
            </a:r>
          </a:p>
          <a:p>
            <a:r>
              <a:rPr lang="et-EE" sz="2000" dirty="0" smtClean="0"/>
              <a:t>Õpilasesindus</a:t>
            </a:r>
          </a:p>
          <a:p>
            <a:r>
              <a:rPr lang="et-EE" sz="2000" dirty="0" smtClean="0">
                <a:solidFill>
                  <a:schemeClr val="tx2"/>
                </a:solidFill>
              </a:rPr>
              <a:t>Rahuloluküsitlus 2019</a:t>
            </a:r>
          </a:p>
          <a:p>
            <a:pPr marL="0" indent="0">
              <a:buNone/>
            </a:pPr>
            <a:r>
              <a:rPr lang="et-EE" sz="2000" dirty="0">
                <a:solidFill>
                  <a:schemeClr val="tx2"/>
                </a:solidFill>
              </a:rPr>
              <a:t>	</a:t>
            </a:r>
            <a:r>
              <a:rPr lang="et-EE" sz="2000" dirty="0" smtClean="0">
                <a:solidFill>
                  <a:schemeClr val="tx2"/>
                </a:solidFill>
              </a:rPr>
              <a:t>sõbralik õhkkond – 96% (vanemad – meeldiv kooliga suhelda 95%)</a:t>
            </a:r>
          </a:p>
          <a:p>
            <a:pPr marL="0" indent="0">
              <a:buNone/>
            </a:pPr>
            <a:r>
              <a:rPr lang="et-EE" sz="2000" dirty="0">
                <a:solidFill>
                  <a:schemeClr val="tx2"/>
                </a:solidFill>
              </a:rPr>
              <a:t>	</a:t>
            </a:r>
            <a:r>
              <a:rPr lang="et-EE" sz="2000" dirty="0" smtClean="0">
                <a:solidFill>
                  <a:schemeClr val="tx2"/>
                </a:solidFill>
              </a:rPr>
              <a:t>õpetajatega rahulolu – 94% (vanemad 100%)</a:t>
            </a:r>
          </a:p>
          <a:p>
            <a:pPr marL="0" indent="0">
              <a:buNone/>
            </a:pPr>
            <a:r>
              <a:rPr lang="et-EE" sz="2000" dirty="0">
                <a:solidFill>
                  <a:schemeClr val="tx2"/>
                </a:solidFill>
              </a:rPr>
              <a:t>	</a:t>
            </a:r>
            <a:r>
              <a:rPr lang="et-EE" sz="2000" dirty="0" smtClean="0">
                <a:solidFill>
                  <a:schemeClr val="tx2"/>
                </a:solidFill>
              </a:rPr>
              <a:t>õpilaste saavutusi hinnatakse – 98%</a:t>
            </a:r>
          </a:p>
          <a:p>
            <a:pPr marL="0" indent="0">
              <a:buNone/>
            </a:pPr>
            <a:r>
              <a:rPr lang="et-EE" sz="2000" dirty="0">
                <a:solidFill>
                  <a:schemeClr val="tx2"/>
                </a:solidFill>
              </a:rPr>
              <a:t>	</a:t>
            </a:r>
            <a:r>
              <a:rPr lang="et-EE" sz="2000" dirty="0" smtClean="0">
                <a:solidFill>
                  <a:schemeClr val="tx2"/>
                </a:solidFill>
              </a:rPr>
              <a:t>kiusamine puudub – 81% (vanemad 75%)</a:t>
            </a:r>
          </a:p>
          <a:p>
            <a:pPr marL="0" indent="0">
              <a:buNone/>
            </a:pPr>
            <a:r>
              <a:rPr lang="et-EE" sz="2000" dirty="0">
                <a:solidFill>
                  <a:schemeClr val="tx2"/>
                </a:solidFill>
              </a:rPr>
              <a:t>	</a:t>
            </a:r>
            <a:r>
              <a:rPr lang="et-EE" sz="2000" dirty="0" smtClean="0">
                <a:solidFill>
                  <a:schemeClr val="tx2"/>
                </a:solidFill>
              </a:rPr>
              <a:t>reageeritakse juhtumitele – 96%</a:t>
            </a:r>
          </a:p>
          <a:p>
            <a:pPr marL="0" indent="0">
              <a:buNone/>
            </a:pPr>
            <a:r>
              <a:rPr lang="et-EE" sz="2000" dirty="0">
                <a:solidFill>
                  <a:schemeClr val="tx2"/>
                </a:solidFill>
              </a:rPr>
              <a:t>	</a:t>
            </a:r>
            <a:r>
              <a:rPr lang="et-EE" sz="2000" dirty="0" smtClean="0">
                <a:solidFill>
                  <a:schemeClr val="tx2"/>
                </a:solidFill>
              </a:rPr>
              <a:t>saab tuge psühholoogilt, sots pedagoogilt – 98% (vanemad 93%)</a:t>
            </a:r>
            <a:endParaRPr lang="et-E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18550"/>
      </p:ext>
    </p:extLst>
  </p:cSld>
  <p:clrMapOvr>
    <a:masterClrMapping/>
  </p:clrMapOvr>
</p:sld>
</file>

<file path=ppt/theme/theme1.xml><?xml version="1.0" encoding="utf-8"?>
<a:theme xmlns:a="http://schemas.openxmlformats.org/drawingml/2006/main" name="Tahk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1393</TotalTime>
  <Words>742</Words>
  <Application>Microsoft Office PowerPoint</Application>
  <PresentationFormat>Laiekraan</PresentationFormat>
  <Paragraphs>132</Paragraphs>
  <Slides>16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Calibri</vt:lpstr>
      <vt:lpstr>Times New Roman</vt:lpstr>
      <vt:lpstr>Trebuchet MS</vt:lpstr>
      <vt:lpstr>Wingdings</vt:lpstr>
      <vt:lpstr>Wingdings 3</vt:lpstr>
      <vt:lpstr>Tahk</vt:lpstr>
      <vt:lpstr>NÄPI KOOL 2021</vt:lpstr>
      <vt:lpstr>Õpilased</vt:lpstr>
      <vt:lpstr>ÕPILASTE ÜLDINE ARV</vt:lpstr>
      <vt:lpstr>ÕPILASTE ARV ERINEVATEST OMAVALITSUSTEST</vt:lpstr>
      <vt:lpstr>ÕPILASTE JAGUNEMINE KLASSIDES</vt:lpstr>
      <vt:lpstr>Personal</vt:lpstr>
      <vt:lpstr>TOETAMISE VÕIMALUSED</vt:lpstr>
      <vt:lpstr>Õppetöö ja projektid</vt:lpstr>
      <vt:lpstr>Õpilaste kaasamine</vt:lpstr>
      <vt:lpstr>Kitsaskohad</vt:lpstr>
      <vt:lpstr>RÕK ja LÕK</vt:lpstr>
      <vt:lpstr>Kordaminekud</vt:lpstr>
      <vt:lpstr>Meie ja teie</vt:lpstr>
      <vt:lpstr>Uued märksõnad</vt:lpstr>
      <vt:lpstr>ARENGU VÕIMALUSED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NÄPI KOOL 2019</dc:title>
  <dc:creator>Kasutaja</dc:creator>
  <cp:lastModifiedBy>Monica Jaanimets</cp:lastModifiedBy>
  <cp:revision>182</cp:revision>
  <dcterms:created xsi:type="dcterms:W3CDTF">2019-10-29T08:51:21Z</dcterms:created>
  <dcterms:modified xsi:type="dcterms:W3CDTF">2021-06-17T05:27:45Z</dcterms:modified>
</cp:coreProperties>
</file>