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AB67D-2889-4B1A-9E67-89F1007C8D19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55544-D726-40AE-8B5F-BE231E20DE4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0268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FC60B-EE2A-44E6-8450-EF610FCD6E50}" type="datetimeFigureOut">
              <a:rPr lang="et-EE" smtClean="0"/>
              <a:t>16.06.2021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E11C8-369A-402D-B755-9D321B95EC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57311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2533249"/>
            <a:ext cx="9144000" cy="16649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dirty="0" smtClean="0"/>
              <a:t>Muutke pealkirja laadi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14475" y="4225210"/>
            <a:ext cx="9144000" cy="136596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t-EE" dirty="0" smtClean="0"/>
              <a:t>Klõpsake juhtslaidi alapealkirja laadi redigeerimiseks</a:t>
            </a:r>
            <a:endParaRPr lang="et-EE" dirty="0"/>
          </a:p>
        </p:txBody>
      </p:sp>
      <p:pic>
        <p:nvPicPr>
          <p:cNvPr id="12" name="Pil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651" y="0"/>
            <a:ext cx="10058400" cy="1330642"/>
          </a:xfrm>
          <a:prstGeom prst="rect">
            <a:avLst/>
          </a:prstGeom>
        </p:spPr>
      </p:pic>
      <p:pic>
        <p:nvPicPr>
          <p:cNvPr id="13" name="Pilt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0"/>
            <a:ext cx="10058400" cy="1330642"/>
          </a:xfrm>
          <a:prstGeom prst="rect">
            <a:avLst/>
          </a:prstGeom>
        </p:spPr>
      </p:pic>
      <p:sp>
        <p:nvSpPr>
          <p:cNvPr id="18" name="Kuupäeva kohatäide 3"/>
          <p:cNvSpPr>
            <a:spLocks noGrp="1"/>
          </p:cNvSpPr>
          <p:nvPr>
            <p:ph type="dt" sz="half" idx="2"/>
          </p:nvPr>
        </p:nvSpPr>
        <p:spPr>
          <a:xfrm>
            <a:off x="114299" y="6129177"/>
            <a:ext cx="2743200" cy="365125"/>
          </a:xfrm>
          <a:prstGeom prst="rect">
            <a:avLst/>
          </a:prstGeom>
        </p:spPr>
        <p:txBody>
          <a:bodyPr/>
          <a:lstStyle/>
          <a:p>
            <a:fld id="{A1C60D9B-B416-44B1-8DD8-D254D960252F}" type="datetime1">
              <a:rPr lang="et-EE" smtClean="0"/>
              <a:t>16.06.2021</a:t>
            </a:fld>
            <a:endParaRPr lang="et-EE"/>
          </a:p>
        </p:txBody>
      </p:sp>
      <p:sp>
        <p:nvSpPr>
          <p:cNvPr id="19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943225" y="6129178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20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9334501" y="6129177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  <p:grpSp>
        <p:nvGrpSpPr>
          <p:cNvPr id="4" name="Rühm 3"/>
          <p:cNvGrpSpPr/>
          <p:nvPr userDrawn="1"/>
        </p:nvGrpSpPr>
        <p:grpSpPr>
          <a:xfrm>
            <a:off x="5427533" y="651785"/>
            <a:ext cx="1317884" cy="1673730"/>
            <a:chOff x="5427533" y="651785"/>
            <a:chExt cx="1317884" cy="1673730"/>
          </a:xfrm>
        </p:grpSpPr>
        <p:sp>
          <p:nvSpPr>
            <p:cNvPr id="23" name="Ovaal 22"/>
            <p:cNvSpPr/>
            <p:nvPr userDrawn="1"/>
          </p:nvSpPr>
          <p:spPr>
            <a:xfrm>
              <a:off x="5427533" y="651785"/>
              <a:ext cx="1317884" cy="13178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pic>
          <p:nvPicPr>
            <p:cNvPr id="25" name="Pilt 24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6799" y="975383"/>
              <a:ext cx="1139352" cy="13501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992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48781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13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199" y="6313443"/>
            <a:ext cx="2019299" cy="365125"/>
          </a:xfrm>
          <a:prstGeom prst="rect">
            <a:avLst/>
          </a:prstGeom>
        </p:spPr>
        <p:txBody>
          <a:bodyPr/>
          <a:lstStyle/>
          <a:p>
            <a:fld id="{19AE3641-8FB4-4E33-B790-138660DCA0E6}" type="datetime1">
              <a:rPr lang="et-EE" smtClean="0"/>
              <a:t>16.06.2021</a:t>
            </a:fld>
            <a:endParaRPr lang="et-EE"/>
          </a:p>
        </p:txBody>
      </p:sp>
      <p:sp>
        <p:nvSpPr>
          <p:cNvPr id="14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943225" y="6313444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15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9334501" y="6313443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4889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937684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1" y="365124"/>
            <a:ext cx="7734300" cy="5937685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13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1" y="6302810"/>
            <a:ext cx="2019298" cy="365125"/>
          </a:xfrm>
          <a:prstGeom prst="rect">
            <a:avLst/>
          </a:prstGeom>
        </p:spPr>
        <p:txBody>
          <a:bodyPr/>
          <a:lstStyle/>
          <a:p>
            <a:fld id="{27FD3AE0-29E2-4355-9CC2-EFFBB00A4CBD}" type="datetime1">
              <a:rPr lang="et-EE" smtClean="0"/>
              <a:t>16.06.2021</a:t>
            </a:fld>
            <a:endParaRPr lang="et-EE"/>
          </a:p>
        </p:txBody>
      </p:sp>
      <p:sp>
        <p:nvSpPr>
          <p:cNvPr id="14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943225" y="6302811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15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9334501" y="6302810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19097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5923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16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838199" y="6281548"/>
            <a:ext cx="2019299" cy="365125"/>
          </a:xfrm>
          <a:prstGeom prst="rect">
            <a:avLst/>
          </a:prstGeom>
        </p:spPr>
        <p:txBody>
          <a:bodyPr/>
          <a:lstStyle/>
          <a:p>
            <a:fld id="{FE79A295-38AD-4F02-9D23-04E0405D1BBA}" type="datetime1">
              <a:rPr lang="et-EE" smtClean="0"/>
              <a:t>16.06.2021</a:t>
            </a:fld>
            <a:endParaRPr lang="et-EE"/>
          </a:p>
        </p:txBody>
      </p:sp>
      <p:sp>
        <p:nvSpPr>
          <p:cNvPr id="17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2943225" y="6281549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18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9334501" y="6281548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72783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6199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16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831851" y="6292181"/>
            <a:ext cx="2025648" cy="365125"/>
          </a:xfrm>
          <a:prstGeom prst="rect">
            <a:avLst/>
          </a:prstGeom>
        </p:spPr>
        <p:txBody>
          <a:bodyPr/>
          <a:lstStyle/>
          <a:p>
            <a:fld id="{6796515F-8B72-4AF4-BE57-2BDB026F3DBD}" type="datetime1">
              <a:rPr lang="et-EE" smtClean="0"/>
              <a:t>16.06.2021</a:t>
            </a:fld>
            <a:endParaRPr lang="et-EE"/>
          </a:p>
        </p:txBody>
      </p:sp>
      <p:sp>
        <p:nvSpPr>
          <p:cNvPr id="17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2943225" y="6292182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18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9334501" y="6292181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1823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466556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466556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17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838199" y="6292181"/>
            <a:ext cx="2019299" cy="365125"/>
          </a:xfrm>
          <a:prstGeom prst="rect">
            <a:avLst/>
          </a:prstGeom>
        </p:spPr>
        <p:txBody>
          <a:bodyPr/>
          <a:lstStyle/>
          <a:p>
            <a:fld id="{7B5713B7-6C5E-4159-934C-EB0CEEEA7FDE}" type="datetime1">
              <a:rPr lang="et-EE" smtClean="0"/>
              <a:t>16.06.2021</a:t>
            </a:fld>
            <a:endParaRPr lang="et-EE"/>
          </a:p>
        </p:txBody>
      </p:sp>
      <p:sp>
        <p:nvSpPr>
          <p:cNvPr id="18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2943225" y="6292182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19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9334501" y="6292181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5654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787104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787104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16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839787" y="6292179"/>
            <a:ext cx="2017711" cy="365125"/>
          </a:xfrm>
          <a:prstGeom prst="rect">
            <a:avLst/>
          </a:prstGeom>
        </p:spPr>
        <p:txBody>
          <a:bodyPr/>
          <a:lstStyle/>
          <a:p>
            <a:fld id="{FB7B43FF-FC16-4DD3-B50A-8EEEB63C1D75}" type="datetime1">
              <a:rPr lang="et-EE" smtClean="0"/>
              <a:t>16.06.2021</a:t>
            </a:fld>
            <a:endParaRPr lang="et-EE"/>
          </a:p>
        </p:txBody>
      </p:sp>
      <p:sp>
        <p:nvSpPr>
          <p:cNvPr id="17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2943225" y="6292180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19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9334501" y="6292179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33064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12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199" y="6292179"/>
            <a:ext cx="2019299" cy="365125"/>
          </a:xfrm>
          <a:prstGeom prst="rect">
            <a:avLst/>
          </a:prstGeom>
        </p:spPr>
        <p:txBody>
          <a:bodyPr/>
          <a:lstStyle/>
          <a:p>
            <a:fld id="{3FC86ADE-B0A6-4DA3-9C48-E3A2664191C9}" type="datetime1">
              <a:rPr lang="et-EE" smtClean="0"/>
              <a:t>16.06.2021</a:t>
            </a:fld>
            <a:endParaRPr lang="et-EE"/>
          </a:p>
        </p:txBody>
      </p:sp>
      <p:sp>
        <p:nvSpPr>
          <p:cNvPr id="13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943225" y="6292180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14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9334501" y="6292179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56181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95351" y="6292181"/>
            <a:ext cx="1962148" cy="365125"/>
          </a:xfrm>
          <a:prstGeom prst="rect">
            <a:avLst/>
          </a:prstGeom>
        </p:spPr>
        <p:txBody>
          <a:bodyPr/>
          <a:lstStyle/>
          <a:p>
            <a:fld id="{D66A0DC6-DDC4-4ADD-9096-BF02B16B03C9}" type="datetime1">
              <a:rPr lang="et-EE" smtClean="0"/>
              <a:t>16.06.2021</a:t>
            </a:fld>
            <a:endParaRPr lang="et-EE" dirty="0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943225" y="6292182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9334501" y="6292181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57458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53047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23478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1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839787" y="6292180"/>
            <a:ext cx="2017711" cy="365125"/>
          </a:xfrm>
          <a:prstGeom prst="rect">
            <a:avLst/>
          </a:prstGeom>
        </p:spPr>
        <p:txBody>
          <a:bodyPr/>
          <a:lstStyle/>
          <a:p>
            <a:fld id="{9D0029B0-91A3-4D57-9389-D68FAC25AE8C}" type="datetime1">
              <a:rPr lang="et-EE" smtClean="0"/>
              <a:t>16.06.2021</a:t>
            </a:fld>
            <a:endParaRPr lang="et-EE"/>
          </a:p>
        </p:txBody>
      </p:sp>
      <p:sp>
        <p:nvSpPr>
          <p:cNvPr id="1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943225" y="6292181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1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9334501" y="6292180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31636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5304754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234782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1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839787" y="6292181"/>
            <a:ext cx="2017711" cy="365125"/>
          </a:xfrm>
          <a:prstGeom prst="rect">
            <a:avLst/>
          </a:prstGeom>
        </p:spPr>
        <p:txBody>
          <a:bodyPr/>
          <a:lstStyle/>
          <a:p>
            <a:fld id="{6B780867-3A33-4A84-8E4E-C881CA8B6597}" type="datetime1">
              <a:rPr lang="et-EE" smtClean="0"/>
              <a:t>16.06.2021</a:t>
            </a:fld>
            <a:endParaRPr lang="et-EE"/>
          </a:p>
        </p:txBody>
      </p:sp>
      <p:sp>
        <p:nvSpPr>
          <p:cNvPr id="1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943225" y="6292182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1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9334501" y="6292181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23527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 smtClean="0"/>
              <a:t>Muutke pealkirja laadi</a:t>
            </a:r>
            <a:endParaRPr lang="et-EE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41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3"/>
          <p:cNvSpPr>
            <a:spLocks noGrp="1"/>
          </p:cNvSpPr>
          <p:nvPr>
            <p:ph type="dt" sz="half" idx="2"/>
          </p:nvPr>
        </p:nvSpPr>
        <p:spPr>
          <a:xfrm>
            <a:off x="114299" y="6270914"/>
            <a:ext cx="2743200" cy="365125"/>
          </a:xfrm>
          <a:prstGeom prst="rect">
            <a:avLst/>
          </a:prstGeom>
        </p:spPr>
        <p:txBody>
          <a:bodyPr/>
          <a:lstStyle/>
          <a:p>
            <a:fld id="{D4B98258-074F-4897-B7C9-135BCCC4D1A4}" type="datetime1">
              <a:rPr lang="et-EE" smtClean="0"/>
              <a:t>16.06.2021</a:t>
            </a:fld>
            <a:endParaRPr lang="et-EE"/>
          </a:p>
        </p:txBody>
      </p:sp>
      <p:sp>
        <p:nvSpPr>
          <p:cNvPr id="8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943225" y="6270915"/>
            <a:ext cx="6286500" cy="365125"/>
          </a:xfrm>
          <a:prstGeom prst="rect">
            <a:avLst/>
          </a:prstGeom>
        </p:spPr>
        <p:txBody>
          <a:bodyPr/>
          <a:lstStyle/>
          <a:p>
            <a:endParaRPr lang="et-EE"/>
          </a:p>
        </p:txBody>
      </p:sp>
      <p:sp>
        <p:nvSpPr>
          <p:cNvPr id="9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9334501" y="6270914"/>
            <a:ext cx="2743200" cy="36512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C16F14ED-4E86-4D70-A524-9218A34C9F65}" type="slidenum">
              <a:rPr lang="et-EE" smtClean="0"/>
              <a:pPr/>
              <a:t>‹#›</a:t>
            </a:fld>
            <a:endParaRPr lang="et-EE" dirty="0"/>
          </a:p>
        </p:txBody>
      </p:sp>
      <p:grpSp>
        <p:nvGrpSpPr>
          <p:cNvPr id="10" name="Rühm 9"/>
          <p:cNvGrpSpPr/>
          <p:nvPr userDrawn="1"/>
        </p:nvGrpSpPr>
        <p:grpSpPr>
          <a:xfrm>
            <a:off x="-247650" y="6667938"/>
            <a:ext cx="12782551" cy="508158"/>
            <a:chOff x="-247650" y="6540342"/>
            <a:chExt cx="12782550" cy="508158"/>
          </a:xfrm>
        </p:grpSpPr>
        <p:pic>
          <p:nvPicPr>
            <p:cNvPr id="11" name="Pilt 10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7650" y="6540342"/>
              <a:ext cx="10058400" cy="508158"/>
            </a:xfrm>
            <a:prstGeom prst="rect">
              <a:avLst/>
            </a:prstGeom>
          </p:spPr>
        </p:pic>
        <p:pic>
          <p:nvPicPr>
            <p:cNvPr id="12" name="Pilt 11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6500" y="6540342"/>
              <a:ext cx="10058400" cy="508158"/>
            </a:xfrm>
            <a:prstGeom prst="rect">
              <a:avLst/>
            </a:prstGeom>
          </p:spPr>
        </p:pic>
      </p:grpSp>
      <p:grpSp>
        <p:nvGrpSpPr>
          <p:cNvPr id="13" name="Rühm 12"/>
          <p:cNvGrpSpPr/>
          <p:nvPr userDrawn="1"/>
        </p:nvGrpSpPr>
        <p:grpSpPr>
          <a:xfrm>
            <a:off x="-247650" y="-143032"/>
            <a:ext cx="12782551" cy="508158"/>
            <a:chOff x="-247650" y="6540342"/>
            <a:chExt cx="12782550" cy="508158"/>
          </a:xfrm>
        </p:grpSpPr>
        <p:pic>
          <p:nvPicPr>
            <p:cNvPr id="14" name="Pilt 13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7650" y="6540342"/>
              <a:ext cx="10058400" cy="508158"/>
            </a:xfrm>
            <a:prstGeom prst="rect">
              <a:avLst/>
            </a:prstGeom>
          </p:spPr>
        </p:pic>
        <p:pic>
          <p:nvPicPr>
            <p:cNvPr id="15" name="Pilt 14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6500" y="6540342"/>
              <a:ext cx="10058400" cy="508158"/>
            </a:xfrm>
            <a:prstGeom prst="rect">
              <a:avLst/>
            </a:prstGeom>
          </p:spPr>
        </p:pic>
      </p:grpSp>
      <p:grpSp>
        <p:nvGrpSpPr>
          <p:cNvPr id="4" name="Rühm 3"/>
          <p:cNvGrpSpPr/>
          <p:nvPr userDrawn="1"/>
        </p:nvGrpSpPr>
        <p:grpSpPr>
          <a:xfrm>
            <a:off x="5762404" y="68744"/>
            <a:ext cx="667192" cy="720357"/>
            <a:chOff x="5762404" y="68744"/>
            <a:chExt cx="667192" cy="720357"/>
          </a:xfrm>
        </p:grpSpPr>
        <p:sp>
          <p:nvSpPr>
            <p:cNvPr id="17" name="Ovaal 16"/>
            <p:cNvSpPr/>
            <p:nvPr userDrawn="1"/>
          </p:nvSpPr>
          <p:spPr>
            <a:xfrm>
              <a:off x="5762404" y="68744"/>
              <a:ext cx="667192" cy="667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t-EE"/>
            </a:p>
          </p:txBody>
        </p:sp>
        <p:pic>
          <p:nvPicPr>
            <p:cNvPr id="18" name="Pilt 17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7916" y="201576"/>
              <a:ext cx="536168" cy="587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793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Sõmeru Lasteaed Pääsusilm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17.juuni 2021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1711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Soovid investeeringuteks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Juurdeehitus Sõmeru majale (2 plokki) – tänane laste arv rühmades suur (vajaksime 1 uut rühmaruumi ja kaasaegseid tööruume logopeedile ja eripedagoogile)</a:t>
            </a:r>
          </a:p>
          <a:p>
            <a:r>
              <a:rPr lang="et-EE" dirty="0" smtClean="0"/>
              <a:t>Õuealale (Sõmeru maja) uued atraktsioonid (praegused liumäed/kiiged osaliselt juba demonteeritud, välja vahetamist vajaks veel 3 atraktsiooni)</a:t>
            </a:r>
          </a:p>
          <a:p>
            <a:r>
              <a:rPr lang="et-EE" dirty="0" err="1" smtClean="0"/>
              <a:t>Digitehnoloogiliste</a:t>
            </a:r>
            <a:r>
              <a:rPr lang="et-EE" dirty="0" smtClean="0"/>
              <a:t> võimaluste parendamine (SMART tahvlid rühmadesse)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7826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Suuremad kordaminekud lasteaia elus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Pidaja väärtustab ning tunnustab lasteaiapersonali tööd ning panustab lasteaia arengusse </a:t>
            </a:r>
          </a:p>
          <a:p>
            <a:r>
              <a:rPr lang="et-EE" dirty="0" smtClean="0"/>
              <a:t>Lapsevanemate ja personali rahulolu (rahuloluküsitluste põhjal), positiivne tagasiside koolidelt</a:t>
            </a:r>
          </a:p>
          <a:p>
            <a:r>
              <a:rPr lang="et-EE" dirty="0" smtClean="0"/>
              <a:t>Õpetajad on professionaalsed, iseseisvad ja vastutustundlikud</a:t>
            </a:r>
          </a:p>
          <a:p>
            <a:r>
              <a:rPr lang="et-EE" dirty="0" smtClean="0"/>
              <a:t>Väga heal tasemel HEV laste teenindamine ja lapsevanemate nõustamine</a:t>
            </a:r>
          </a:p>
          <a:p>
            <a:r>
              <a:rPr lang="et-EE" dirty="0" smtClean="0"/>
              <a:t>Meeskonnatöö on taganud lasteaia pideva arengu ja hea maine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1288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Kitsaskohad lasteaia elus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Ruumipuudus Sõmeru majas </a:t>
            </a:r>
          </a:p>
          <a:p>
            <a:r>
              <a:rPr lang="et-EE" dirty="0" smtClean="0"/>
              <a:t>Logopeedi ja eripedagoogi tänased tööruumid Sõmeru majas on piiratud võimalustega (nt eripedagoog töötab metoodilise kabineti ruumis)</a:t>
            </a:r>
          </a:p>
          <a:p>
            <a:r>
              <a:rPr lang="et-EE" dirty="0" smtClean="0"/>
              <a:t>Laste liiga suur arv rühmas -individuaalseteks tegevusteks võimalused piiratud</a:t>
            </a:r>
          </a:p>
          <a:p>
            <a:r>
              <a:rPr lang="et-EE" dirty="0" smtClean="0"/>
              <a:t>Õuealad ei võimalda lastega töötegemise võimalusi (taimede kasvatamine – hooldamine jms)</a:t>
            </a:r>
          </a:p>
          <a:p>
            <a:r>
              <a:rPr lang="et-EE" dirty="0" smtClean="0"/>
              <a:t>Abipersonali ametikohtade täitmine keeruline (nt majahoidja), abipersonali madal töötasu</a:t>
            </a:r>
          </a:p>
          <a:p>
            <a:pPr marL="0" indent="0">
              <a:buNone/>
            </a:pP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4379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Õpetajate järelkasv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Koostöös pidajaga on tagatud lasteaia arengukava eesmärkide elluviimiseks vajalik personal</a:t>
            </a:r>
          </a:p>
          <a:p>
            <a:r>
              <a:rPr lang="et-EE" dirty="0" smtClean="0"/>
              <a:t>Personali struktuuriline koosseis on vastavuses vajadustega</a:t>
            </a:r>
          </a:p>
          <a:p>
            <a:r>
              <a:rPr lang="et-EE" dirty="0" smtClean="0"/>
              <a:t>Pedagoogilise personali ametikohti- 23,13</a:t>
            </a:r>
          </a:p>
          <a:p>
            <a:r>
              <a:rPr lang="et-EE" dirty="0" smtClean="0"/>
              <a:t>Kõik pedagoogid vastavad kvalifikatsioonile 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8172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Personali vajadused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Käimas on konkurss vabanenud õpetaja ametikohale (vestlusvoor 18.juunil)</a:t>
            </a:r>
          </a:p>
          <a:p>
            <a:r>
              <a:rPr lang="et-EE" dirty="0" smtClean="0"/>
              <a:t>Hetkel on täitmata alates 01 09 2021 vabanev majahoidja ametikoht Uhtna majas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7439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Hinnang õppekvaliteedile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Õppe -ja kasvatustöö järgib ainekavade lõimimise põhimõtet</a:t>
            </a:r>
          </a:p>
          <a:p>
            <a:r>
              <a:rPr lang="et-EE" dirty="0"/>
              <a:t>Õ</a:t>
            </a:r>
            <a:r>
              <a:rPr lang="et-EE" dirty="0" smtClean="0"/>
              <a:t>pikeskkond pakub  erinevaid võimalusi - </a:t>
            </a:r>
            <a:r>
              <a:rPr lang="et-EE" dirty="0" err="1" smtClean="0"/>
              <a:t>õuesõpe</a:t>
            </a:r>
            <a:r>
              <a:rPr lang="et-EE" dirty="0" smtClean="0"/>
              <a:t>, liikumine ja sport, õppekäigud, väljasõidud jne</a:t>
            </a:r>
          </a:p>
          <a:p>
            <a:r>
              <a:rPr lang="et-EE" dirty="0" smtClean="0"/>
              <a:t>Õpetajad rakendavad erinevaid metoodikaid ja võtteid – </a:t>
            </a:r>
            <a:r>
              <a:rPr lang="et-EE" smtClean="0"/>
              <a:t>„ </a:t>
            </a:r>
            <a:r>
              <a:rPr lang="et-EE" smtClean="0"/>
              <a:t>kiusamisest </a:t>
            </a:r>
            <a:r>
              <a:rPr lang="et-EE" dirty="0" smtClean="0"/>
              <a:t>vabaks“, „ Samm-sammult“</a:t>
            </a:r>
          </a:p>
          <a:p>
            <a:r>
              <a:rPr lang="et-EE" dirty="0" smtClean="0"/>
              <a:t>Õpetajad osalevad lastega erinevates projektides (KIK, HITSA)</a:t>
            </a:r>
          </a:p>
          <a:p>
            <a:r>
              <a:rPr lang="et-EE" dirty="0" smtClean="0"/>
              <a:t>Olulisel kohal on väärtuskasvatus ja tervisekasvatus</a:t>
            </a:r>
          </a:p>
          <a:p>
            <a:r>
              <a:rPr lang="et-EE" dirty="0" smtClean="0"/>
              <a:t>Püüame igat last toetada, arendada ning anname lapsevanemale regulaarset tagasisidet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7211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HEV lapsed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Logopeed (1,0) töötab alates 01 09 2019</a:t>
            </a:r>
          </a:p>
          <a:p>
            <a:r>
              <a:rPr lang="et-EE" dirty="0" smtClean="0"/>
              <a:t>Eripedagoog (1,0) töötab alates 01 09 2020</a:t>
            </a:r>
          </a:p>
          <a:p>
            <a:r>
              <a:rPr lang="et-EE" dirty="0" smtClean="0"/>
              <a:t>Logopeedilist ja eripedagoogilist abi saanud laste arv:</a:t>
            </a:r>
          </a:p>
          <a:p>
            <a:r>
              <a:rPr lang="et-EE" dirty="0" smtClean="0"/>
              <a:t>2017/2018 – 44 last</a:t>
            </a:r>
          </a:p>
          <a:p>
            <a:r>
              <a:rPr lang="et-EE" dirty="0" smtClean="0"/>
              <a:t>2018/2019 – 24 last</a:t>
            </a:r>
          </a:p>
          <a:p>
            <a:r>
              <a:rPr lang="et-EE" dirty="0" smtClean="0"/>
              <a:t>2019/2020 – 44 last</a:t>
            </a:r>
          </a:p>
          <a:p>
            <a:r>
              <a:rPr lang="et-EE" dirty="0" smtClean="0"/>
              <a:t>2020/2021 – 47 last</a:t>
            </a:r>
          </a:p>
          <a:p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6147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Laste arvu trendid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2016/2017 – 179,   Sõmeru 122, Uhtna 57     </a:t>
            </a:r>
          </a:p>
          <a:p>
            <a:r>
              <a:rPr lang="et-EE" dirty="0" smtClean="0"/>
              <a:t>2017/2018 – 174,   Sõmeru 117, Uhtna 57</a:t>
            </a:r>
          </a:p>
          <a:p>
            <a:r>
              <a:rPr lang="et-EE" dirty="0" smtClean="0"/>
              <a:t>2018/2019 – 165,   Sõmeru 116, Uhtna 49</a:t>
            </a:r>
          </a:p>
          <a:p>
            <a:r>
              <a:rPr lang="et-EE" dirty="0" smtClean="0"/>
              <a:t>2019/2020 – 163,   Sõmeru 111, Uhtna 52</a:t>
            </a:r>
          </a:p>
          <a:p>
            <a:r>
              <a:rPr lang="et-EE" dirty="0" smtClean="0"/>
              <a:t>2020/2021 – 162,   Sõmeru 112, Uhtna 50</a:t>
            </a:r>
          </a:p>
          <a:p>
            <a:r>
              <a:rPr lang="et-EE" dirty="0" smtClean="0"/>
              <a:t>2021/2022 – 171,   Sõmeru 123, </a:t>
            </a:r>
            <a:r>
              <a:rPr lang="et-EE" dirty="0"/>
              <a:t> </a:t>
            </a:r>
            <a:r>
              <a:rPr lang="et-EE" dirty="0" smtClean="0"/>
              <a:t>Uhtna 48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1590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Laste kaasamine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Lapsed on </a:t>
            </a:r>
            <a:r>
              <a:rPr lang="et-EE" dirty="0" err="1" smtClean="0"/>
              <a:t>eakohaselt</a:t>
            </a:r>
            <a:r>
              <a:rPr lang="et-EE" dirty="0" smtClean="0"/>
              <a:t> kaasatud hommikuringides, nädalateemade käsitlemisel, rühma ürituste korraldamisel, projektõppe läbiviimisel</a:t>
            </a:r>
          </a:p>
          <a:p>
            <a:r>
              <a:rPr lang="et-EE" dirty="0" smtClean="0"/>
              <a:t>Lastega viiakse läbi küsitlusi rühmaõpetaja poolt, intervjuud (rahuloluküsitlus) koolieelikutega viib läbi õppealajuhataja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294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Projektide mõju lasteaia arengule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 Tervist Edendav Lasteaed alates 2009a. – laste liikumisaktiivsus oluliselt suurenenud, tervislik ja mitmekesine menüü</a:t>
            </a:r>
          </a:p>
          <a:p>
            <a:r>
              <a:rPr lang="et-EE" dirty="0" smtClean="0"/>
              <a:t> KIK – lapsed saavad täiendavaid teadmisi, oskusi, suureneb silmaring</a:t>
            </a:r>
          </a:p>
          <a:p>
            <a:r>
              <a:rPr lang="et-EE" dirty="0" smtClean="0"/>
              <a:t> HITSA – robootikakomplektid, tahvlid lastele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18606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Ettepanekud oma valla haridusasutustega koostööks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Seniste koostööprojektide jätkumine </a:t>
            </a:r>
          </a:p>
          <a:p>
            <a:r>
              <a:rPr lang="et-EE" dirty="0" smtClean="0"/>
              <a:t>Näitemänguprojekt valla lasteaedade osavõtul</a:t>
            </a:r>
          </a:p>
          <a:p>
            <a:r>
              <a:rPr lang="et-EE" dirty="0" smtClean="0"/>
              <a:t>Võimalus kasutada Uhtna kooli </a:t>
            </a:r>
            <a:r>
              <a:rPr lang="et-EE" dirty="0" err="1" smtClean="0"/>
              <a:t>õuesõppepaviljoni</a:t>
            </a:r>
            <a:r>
              <a:rPr lang="et-EE" dirty="0" smtClean="0"/>
              <a:t> </a:t>
            </a:r>
          </a:p>
          <a:p>
            <a:r>
              <a:rPr lang="et-EE" dirty="0" smtClean="0"/>
              <a:t>Oleme igakülgseks koostööks avatud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24832115"/>
      </p:ext>
    </p:extLst>
  </p:cSld>
  <p:clrMapOvr>
    <a:masterClrMapping/>
  </p:clrMapOvr>
</p:sld>
</file>

<file path=ppt/theme/theme1.xml><?xml version="1.0" encoding="utf-8"?>
<a:theme xmlns:a="http://schemas.openxmlformats.org/drawingml/2006/main" name="Rakvere Vallavalitsus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479</Words>
  <Application>Microsoft Office PowerPoint</Application>
  <PresentationFormat>Laiekraan</PresentationFormat>
  <Paragraphs>68</Paragraphs>
  <Slides>12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Rakvere Vallavalitsus 2018</vt:lpstr>
      <vt:lpstr>Sõmeru Lasteaed Pääsusilm</vt:lpstr>
      <vt:lpstr>Õpetajate järelkasv</vt:lpstr>
      <vt:lpstr>Personali vajadused</vt:lpstr>
      <vt:lpstr>Hinnang õppekvaliteedile</vt:lpstr>
      <vt:lpstr>HEV lapsed</vt:lpstr>
      <vt:lpstr>Laste arvu trendid </vt:lpstr>
      <vt:lpstr>Laste kaasamine</vt:lpstr>
      <vt:lpstr>Projektide mõju lasteaia arengule</vt:lpstr>
      <vt:lpstr>Ettepanekud oma valla haridusasutustega koostööks</vt:lpstr>
      <vt:lpstr>Soovid investeeringuteks</vt:lpstr>
      <vt:lpstr>Suuremad kordaminekud lasteaia elus</vt:lpstr>
      <vt:lpstr>Kitsaskohad lasteaia elus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Mario Mikvere</dc:creator>
  <cp:lastModifiedBy>Monica Jaanimets</cp:lastModifiedBy>
  <cp:revision>39</cp:revision>
  <dcterms:created xsi:type="dcterms:W3CDTF">2018-02-17T21:40:01Z</dcterms:created>
  <dcterms:modified xsi:type="dcterms:W3CDTF">2021-06-16T16:43:20Z</dcterms:modified>
</cp:coreProperties>
</file>