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2" r:id="rId2"/>
    <p:sldId id="271" r:id="rId3"/>
    <p:sldId id="264" r:id="rId4"/>
    <p:sldId id="270" r:id="rId5"/>
    <p:sldId id="267" r:id="rId6"/>
    <p:sldId id="272" r:id="rId7"/>
    <p:sldId id="273" r:id="rId8"/>
    <p:sldId id="269" r:id="rId9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ge Ong" initials="V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notesViewPr>
    <p:cSldViewPr snapToGrid="0">
      <p:cViewPr varScale="1">
        <p:scale>
          <a:sx n="56" d="100"/>
          <a:sy n="56" d="100"/>
        </p:scale>
        <p:origin x="-25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61638-6BA8-4556-A43B-E3277F472849}" type="slidenum">
              <a:rPr lang="et-EE" smtClean="0"/>
              <a:t>‹#›</a:t>
            </a:fld>
            <a:endParaRPr lang="et-EE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14" y="0"/>
            <a:ext cx="1079086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7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ACF7F-F9DB-4E60-A90B-D573ACA64B1B}" type="datetimeFigureOut">
              <a:rPr lang="et-EE" smtClean="0"/>
              <a:t>17.06.2021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05F42-29CC-48D4-8BDF-B2913BE12AC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8959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05F42-29CC-48D4-8BDF-B2913BE12AC3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355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Digipeeglis</a:t>
            </a:r>
            <a:r>
              <a:rPr lang="et-EE" dirty="0" smtClean="0"/>
              <a:t> oli võimalik end hinnata  - pea kõikides hindamismudelite</a:t>
            </a:r>
            <a:r>
              <a:rPr lang="et-EE" baseline="0" dirty="0" smtClean="0"/>
              <a:t> </a:t>
            </a:r>
            <a:r>
              <a:rPr lang="et-EE" dirty="0" smtClean="0"/>
              <a:t>mõõdikutes jäime kriteeriumite järgi valdavalt B, aga ka A tasemele.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05F42-29CC-48D4-8BDF-B2913BE12AC3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124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Digipeeglis</a:t>
            </a:r>
            <a:r>
              <a:rPr lang="et-EE" dirty="0" smtClean="0"/>
              <a:t> oli võimalik end hinnata  - pea kõikides hindamismudelite</a:t>
            </a:r>
            <a:r>
              <a:rPr lang="et-EE" baseline="0" dirty="0" smtClean="0"/>
              <a:t> </a:t>
            </a:r>
            <a:r>
              <a:rPr lang="et-EE" dirty="0" smtClean="0"/>
              <a:t>mõõdikutes jäime kriteeriumite järgi valdavalt B, aga ka A tasemele.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05F42-29CC-48D4-8BDF-B2913BE12AC3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68181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05F42-29CC-48D4-8BDF-B2913BE12AC3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6433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97E7-0BE8-4498-A3C8-EE33EF20A651}" type="datetimeFigureOut">
              <a:rPr lang="et-EE" smtClean="0"/>
              <a:t>17.06.2021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6266-8054-4163-B6E5-821610B05225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lt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14" y="140822"/>
            <a:ext cx="1079086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5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97E7-0BE8-4498-A3C8-EE33EF20A651}" type="datetimeFigureOut">
              <a:rPr lang="et-EE" smtClean="0"/>
              <a:t>17.06.2021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6266-8054-4163-B6E5-821610B052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720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97E7-0BE8-4498-A3C8-EE33EF20A651}" type="datetimeFigureOut">
              <a:rPr lang="et-EE" smtClean="0"/>
              <a:t>17.06.2021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6266-8054-4163-B6E5-821610B052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166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97E7-0BE8-4498-A3C8-EE33EF20A651}" type="datetimeFigureOut">
              <a:rPr lang="et-EE" smtClean="0"/>
              <a:t>17.06.2021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6266-8054-4163-B6E5-821610B05225}" type="slidenum">
              <a:rPr lang="et-EE" smtClean="0"/>
              <a:t>‹#›</a:t>
            </a:fld>
            <a:endParaRPr lang="et-EE"/>
          </a:p>
        </p:txBody>
      </p:sp>
      <p:pic>
        <p:nvPicPr>
          <p:cNvPr id="9" name="Pil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14" y="104030"/>
            <a:ext cx="1079086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97E7-0BE8-4498-A3C8-EE33EF20A651}" type="datetimeFigureOut">
              <a:rPr lang="et-EE" smtClean="0"/>
              <a:t>17.06.2021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6266-8054-4163-B6E5-821610B052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04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97E7-0BE8-4498-A3C8-EE33EF20A651}" type="datetimeFigureOut">
              <a:rPr lang="et-EE" smtClean="0"/>
              <a:t>17.06.2021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6266-8054-4163-B6E5-821610B052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804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97E7-0BE8-4498-A3C8-EE33EF20A651}" type="datetimeFigureOut">
              <a:rPr lang="et-EE" smtClean="0"/>
              <a:t>17.06.2021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6266-8054-4163-B6E5-821610B052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3519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97E7-0BE8-4498-A3C8-EE33EF20A651}" type="datetimeFigureOut">
              <a:rPr lang="et-EE" smtClean="0"/>
              <a:t>17.06.2021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6266-8054-4163-B6E5-821610B052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907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97E7-0BE8-4498-A3C8-EE33EF20A651}" type="datetimeFigureOut">
              <a:rPr lang="et-EE" smtClean="0"/>
              <a:t>17.06.2021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6266-8054-4163-B6E5-821610B052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121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97E7-0BE8-4498-A3C8-EE33EF20A651}" type="datetimeFigureOut">
              <a:rPr lang="et-EE" smtClean="0"/>
              <a:t>17.06.2021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6266-8054-4163-B6E5-821610B052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688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97E7-0BE8-4498-A3C8-EE33EF20A651}" type="datetimeFigureOut">
              <a:rPr lang="et-EE" smtClean="0"/>
              <a:t>17.06.2021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6266-8054-4163-B6E5-821610B052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725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097E7-0BE8-4498-A3C8-EE33EF20A651}" type="datetimeFigureOut">
              <a:rPr lang="et-EE" smtClean="0"/>
              <a:t>17.06.2021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6266-8054-4163-B6E5-821610B052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814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3" y="156754"/>
            <a:ext cx="1559853" cy="1105989"/>
          </a:xfrm>
          <a:prstGeom prst="rect">
            <a:avLst/>
          </a:prstGeom>
        </p:spPr>
      </p:pic>
      <p:pic>
        <p:nvPicPr>
          <p:cNvPr id="1028" name="Picture 4" descr="tek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3" y="1376313"/>
            <a:ext cx="1605008" cy="90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3" y="2399388"/>
            <a:ext cx="2629267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/>
          <a:p>
            <a:r>
              <a:rPr lang="et-EE" b="1" dirty="0" smtClean="0">
                <a:solidFill>
                  <a:srgbClr val="0000FF"/>
                </a:solidFill>
              </a:rPr>
              <a:t>Kooli väärtused</a:t>
            </a:r>
            <a:endParaRPr lang="et-EE" b="1" dirty="0">
              <a:solidFill>
                <a:srgbClr val="0000FF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179444"/>
            <a:ext cx="10515600" cy="4863547"/>
          </a:xfrm>
        </p:spPr>
        <p:txBody>
          <a:bodyPr>
            <a:normAutofit fontScale="92500" lnSpcReduction="10000"/>
          </a:bodyPr>
          <a:lstStyle/>
          <a:p>
            <a:r>
              <a:rPr lang="et-EE" b="1" dirty="0"/>
              <a:t>Ametitarkus </a:t>
            </a:r>
            <a:r>
              <a:rPr lang="et-EE" dirty="0"/>
              <a:t>– oleme oma ala professionaalid ja väärtustame meeskondlikku mõtteviisi. Aitame õpilastel leida parimad arengusuunad ja eneseteostusvõimalused.</a:t>
            </a:r>
          </a:p>
          <a:p>
            <a:r>
              <a:rPr lang="et-EE" b="1" dirty="0"/>
              <a:t>Arenev </a:t>
            </a:r>
            <a:r>
              <a:rPr lang="et-EE" dirty="0"/>
              <a:t>– oleme valmis oma töö tulemuslikkust märkama, teostatut analüüsima, leidma teid edasiseks arenguks, püüdma järjest paremini.</a:t>
            </a:r>
          </a:p>
          <a:p>
            <a:r>
              <a:rPr lang="et-EE" b="1" dirty="0"/>
              <a:t>Koostöö</a:t>
            </a:r>
            <a:r>
              <a:rPr lang="et-EE" dirty="0"/>
              <a:t> – oleme õppiv, arenev, sõbralik, abivalmis, teotahteline ja uuendustele avatud kool. Hoolime üksteisest ja meid ümbritsevast keskkonnast.</a:t>
            </a:r>
          </a:p>
          <a:p>
            <a:r>
              <a:rPr lang="et-EE" b="1" dirty="0"/>
              <a:t>Turvalisus </a:t>
            </a:r>
            <a:r>
              <a:rPr lang="et-EE" dirty="0"/>
              <a:t>– oleme väike kool soodsas asukohas, ohutu koolitee ja hoolivate töötajatega.</a:t>
            </a:r>
          </a:p>
          <a:p>
            <a:r>
              <a:rPr lang="et-EE" b="1" dirty="0"/>
              <a:t>Usaldusväärsus </a:t>
            </a:r>
            <a:r>
              <a:rPr lang="et-EE" dirty="0"/>
              <a:t>– oleme ausad ja võtame vastutuse kooli hea maine ning vastastikku lugupidavate suhete eest. Usaldusväärsuse aluseks on stabiilsus, väljakujunenud traditsioonid ja pidev areng.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5611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9031"/>
          </a:xfrm>
        </p:spPr>
        <p:txBody>
          <a:bodyPr>
            <a:normAutofit fontScale="90000"/>
          </a:bodyPr>
          <a:lstStyle/>
          <a:p>
            <a:r>
              <a:rPr lang="et-EE" b="1" dirty="0">
                <a:solidFill>
                  <a:srgbClr val="0000FF"/>
                </a:solidFill>
              </a:rPr>
              <a:t>V</a:t>
            </a:r>
            <a:r>
              <a:rPr lang="et-EE" b="1" dirty="0" smtClean="0">
                <a:solidFill>
                  <a:srgbClr val="0000FF"/>
                </a:solidFill>
              </a:rPr>
              <a:t>õrgustikes osalemise mõjud kooli arengule</a:t>
            </a:r>
            <a:endParaRPr lang="et-EE" b="1" dirty="0">
              <a:solidFill>
                <a:srgbClr val="0000FF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90330" y="1060174"/>
            <a:ext cx="10863470" cy="5340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400" b="1" dirty="0" smtClean="0">
                <a:solidFill>
                  <a:srgbClr val="0000FF"/>
                </a:solidFill>
              </a:rPr>
              <a:t>Tervist Edendav Kool</a:t>
            </a:r>
            <a:r>
              <a:rPr lang="et-EE" sz="2400" dirty="0" smtClean="0"/>
              <a:t> – aastast 2008 (juhtmeeskonnas sotsiaalpedagoog, kooli kokk, eripedagoog)</a:t>
            </a:r>
            <a:endParaRPr lang="et-EE" sz="2400" dirty="0"/>
          </a:p>
          <a:p>
            <a:pPr marL="0" indent="0">
              <a:buNone/>
            </a:pPr>
            <a:r>
              <a:rPr lang="et-EE" sz="2000" b="1" dirty="0" smtClean="0">
                <a:solidFill>
                  <a:srgbClr val="0000FF"/>
                </a:solidFill>
              </a:rPr>
              <a:t>TULEMUS:</a:t>
            </a:r>
            <a:r>
              <a:rPr lang="et-EE" sz="2000" b="1" dirty="0" smtClean="0"/>
              <a:t> </a:t>
            </a:r>
            <a:r>
              <a:rPr lang="et-EE" sz="2400" i="1" dirty="0" smtClean="0">
                <a:solidFill>
                  <a:srgbClr val="0000FF"/>
                </a:solidFill>
              </a:rPr>
              <a:t>tervislik koolitoit on koolipäeva normaalne osa</a:t>
            </a:r>
          </a:p>
          <a:p>
            <a:r>
              <a:rPr lang="et-EE" sz="2400" i="1" dirty="0">
                <a:solidFill>
                  <a:srgbClr val="0000FF"/>
                </a:solidFill>
              </a:rPr>
              <a:t>	</a:t>
            </a:r>
            <a:r>
              <a:rPr lang="et-EE" sz="2400" i="1" dirty="0" smtClean="0">
                <a:solidFill>
                  <a:srgbClr val="0000FF"/>
                </a:solidFill>
              </a:rPr>
              <a:t>tasuta söök õpilasele </a:t>
            </a:r>
            <a:r>
              <a:rPr lang="et-EE" sz="2400" i="1" dirty="0">
                <a:solidFill>
                  <a:srgbClr val="0000FF"/>
                </a:solidFill>
              </a:rPr>
              <a:t>4</a:t>
            </a:r>
            <a:r>
              <a:rPr lang="et-EE" sz="2400" i="1" dirty="0" smtClean="0">
                <a:solidFill>
                  <a:srgbClr val="0000FF"/>
                </a:solidFill>
              </a:rPr>
              <a:t>x päevas (hommikupuder, 				juurikavahetund, koolilõuna, pikapäeva söök) kõik 1€ eest + PRIA koolipiima ja 	koolipuuvilja toetus</a:t>
            </a:r>
          </a:p>
          <a:p>
            <a:r>
              <a:rPr lang="et-EE" sz="2400" b="1" i="1" dirty="0">
                <a:solidFill>
                  <a:srgbClr val="0000FF"/>
                </a:solidFill>
              </a:rPr>
              <a:t>	</a:t>
            </a:r>
            <a:r>
              <a:rPr lang="et-EE" sz="2400" dirty="0" smtClean="0">
                <a:solidFill>
                  <a:srgbClr val="0000FF"/>
                </a:solidFill>
              </a:rPr>
              <a:t>2010 – Eesti parim koolisöökla</a:t>
            </a:r>
          </a:p>
          <a:p>
            <a:r>
              <a:rPr lang="et-EE" sz="2400" dirty="0">
                <a:solidFill>
                  <a:srgbClr val="0000FF"/>
                </a:solidFill>
              </a:rPr>
              <a:t>	</a:t>
            </a:r>
            <a:r>
              <a:rPr lang="et-EE" sz="2400" dirty="0" smtClean="0">
                <a:solidFill>
                  <a:srgbClr val="0000FF"/>
                </a:solidFill>
              </a:rPr>
              <a:t>2016 – Eesti parim koolikokk 4.koht</a:t>
            </a:r>
          </a:p>
          <a:p>
            <a:pPr marL="0" indent="0">
              <a:buNone/>
            </a:pPr>
            <a:r>
              <a:rPr lang="et-EE" sz="2400" b="1" dirty="0" smtClean="0">
                <a:solidFill>
                  <a:srgbClr val="0000FF"/>
                </a:solidFill>
              </a:rPr>
              <a:t>Liikuma Kutsuv Kool </a:t>
            </a:r>
            <a:r>
              <a:rPr lang="et-EE" sz="2400" dirty="0" smtClean="0">
                <a:solidFill>
                  <a:srgbClr val="0000FF"/>
                </a:solidFill>
              </a:rPr>
              <a:t>– </a:t>
            </a:r>
            <a:r>
              <a:rPr lang="et-EE" sz="2400" dirty="0" smtClean="0"/>
              <a:t>aastast 2020 (juhtmeeskonnas  2 õpetajat, huvijuht, majandusjuhataja, lastevanemate esindaja)</a:t>
            </a:r>
          </a:p>
          <a:p>
            <a:pPr marL="0" indent="0">
              <a:buNone/>
            </a:pPr>
            <a:r>
              <a:rPr lang="et-EE" sz="2000" b="1" dirty="0">
                <a:solidFill>
                  <a:srgbClr val="0000FF"/>
                </a:solidFill>
              </a:rPr>
              <a:t>TULEMUS: </a:t>
            </a:r>
            <a:r>
              <a:rPr lang="et-EE" sz="2400" dirty="0" smtClean="0">
                <a:solidFill>
                  <a:srgbClr val="0000FF"/>
                </a:solidFill>
              </a:rPr>
              <a:t>järjest rohkem sisustavad koolipäeva liikumisülesannetega seotud tunnid nii koolimaja sees, kui ka õues</a:t>
            </a:r>
          </a:p>
          <a:p>
            <a:r>
              <a:rPr lang="et-EE" sz="2400" i="1" dirty="0">
                <a:solidFill>
                  <a:srgbClr val="0000FF"/>
                </a:solidFill>
              </a:rPr>
              <a:t>l</a:t>
            </a:r>
            <a:r>
              <a:rPr lang="et-EE" sz="2400" i="1" dirty="0" smtClean="0">
                <a:solidFill>
                  <a:srgbClr val="0000FF"/>
                </a:solidFill>
              </a:rPr>
              <a:t>iikumisega seotud tunnid ka distantsõppes</a:t>
            </a:r>
            <a:endParaRPr lang="et-EE" sz="24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t-EE" sz="2400" dirty="0" smtClean="0"/>
          </a:p>
          <a:p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7237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583096"/>
            <a:ext cx="10515600" cy="649356"/>
          </a:xfrm>
        </p:spPr>
        <p:txBody>
          <a:bodyPr>
            <a:normAutofit fontScale="90000"/>
          </a:bodyPr>
          <a:lstStyle/>
          <a:p>
            <a:r>
              <a:rPr lang="et-EE" b="1" dirty="0">
                <a:solidFill>
                  <a:srgbClr val="0000FF"/>
                </a:solidFill>
              </a:rPr>
              <a:t>V</a:t>
            </a:r>
            <a:r>
              <a:rPr lang="et-EE" b="1" dirty="0" smtClean="0">
                <a:solidFill>
                  <a:srgbClr val="0000FF"/>
                </a:solidFill>
              </a:rPr>
              <a:t>õrgustikes osalemise mõjud kooli arengule</a:t>
            </a:r>
            <a:endParaRPr lang="et-EE" b="1" dirty="0">
              <a:solidFill>
                <a:srgbClr val="0000FF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90330" y="1444487"/>
            <a:ext cx="10863470" cy="45931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t-EE" sz="24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t-EE" sz="2400" b="1" dirty="0" smtClean="0">
                <a:solidFill>
                  <a:srgbClr val="0000FF"/>
                </a:solidFill>
              </a:rPr>
              <a:t>Ettevõtlik Kool</a:t>
            </a:r>
            <a:r>
              <a:rPr lang="et-EE" sz="2400" dirty="0" smtClean="0"/>
              <a:t> – aastast 2019 (juhtmeeskonnas </a:t>
            </a:r>
            <a:r>
              <a:rPr lang="et-EE" sz="2400" dirty="0"/>
              <a:t>4 </a:t>
            </a:r>
            <a:r>
              <a:rPr lang="et-EE" sz="2400" dirty="0" smtClean="0"/>
              <a:t>õpetajat, direktor, õppedirektor</a:t>
            </a:r>
            <a:r>
              <a:rPr lang="et-EE" sz="2400" dirty="0"/>
              <a:t> </a:t>
            </a:r>
            <a:r>
              <a:rPr lang="et-EE" sz="2400" dirty="0" smtClean="0"/>
              <a:t>ja haridustehnoloog)</a:t>
            </a:r>
          </a:p>
          <a:p>
            <a:pPr marL="0" indent="0">
              <a:buNone/>
            </a:pPr>
            <a:r>
              <a:rPr lang="et-EE" sz="2000" b="1" dirty="0" smtClean="0">
                <a:solidFill>
                  <a:srgbClr val="0000FF"/>
                </a:solidFill>
              </a:rPr>
              <a:t>TULEMUS:</a:t>
            </a:r>
            <a:r>
              <a:rPr lang="et-EE" sz="2000" b="1" dirty="0" smtClean="0"/>
              <a:t>  </a:t>
            </a:r>
            <a:r>
              <a:rPr lang="et-EE" sz="2400" i="1" dirty="0" smtClean="0">
                <a:solidFill>
                  <a:srgbClr val="0000FF"/>
                </a:solidFill>
              </a:rPr>
              <a:t>2020  oktoobril saavutas kool </a:t>
            </a:r>
            <a:r>
              <a:rPr lang="et-EE" sz="2400" i="1" dirty="0">
                <a:solidFill>
                  <a:srgbClr val="0000FF"/>
                </a:solidFill>
              </a:rPr>
              <a:t>E</a:t>
            </a:r>
            <a:r>
              <a:rPr lang="et-EE" sz="2400" i="1" dirty="0" smtClean="0">
                <a:solidFill>
                  <a:srgbClr val="0000FF"/>
                </a:solidFill>
              </a:rPr>
              <a:t>ttevõtliku </a:t>
            </a:r>
            <a:r>
              <a:rPr lang="et-EE" sz="2400" i="1" dirty="0">
                <a:solidFill>
                  <a:srgbClr val="0000FF"/>
                </a:solidFill>
              </a:rPr>
              <a:t>K</a:t>
            </a:r>
            <a:r>
              <a:rPr lang="et-EE" sz="2400" i="1" dirty="0" smtClean="0">
                <a:solidFill>
                  <a:srgbClr val="0000FF"/>
                </a:solidFill>
              </a:rPr>
              <a:t>ooli standardi HÕBETASEME</a:t>
            </a:r>
          </a:p>
          <a:p>
            <a:r>
              <a:rPr lang="et-EE" sz="2400" i="1" dirty="0">
                <a:solidFill>
                  <a:srgbClr val="0000FF"/>
                </a:solidFill>
              </a:rPr>
              <a:t>e</a:t>
            </a:r>
            <a:r>
              <a:rPr lang="et-EE" sz="2400" i="1" dirty="0" smtClean="0">
                <a:solidFill>
                  <a:srgbClr val="0000FF"/>
                </a:solidFill>
              </a:rPr>
              <a:t>ttevõtlikud tunnid</a:t>
            </a:r>
          </a:p>
          <a:p>
            <a:r>
              <a:rPr lang="et-EE" sz="2400" i="1" dirty="0">
                <a:solidFill>
                  <a:srgbClr val="0000FF"/>
                </a:solidFill>
              </a:rPr>
              <a:t>k</a:t>
            </a:r>
            <a:r>
              <a:rPr lang="et-EE" sz="2400" i="1" dirty="0" smtClean="0">
                <a:solidFill>
                  <a:srgbClr val="0000FF"/>
                </a:solidFill>
              </a:rPr>
              <a:t>ogu kool on klassiruum</a:t>
            </a:r>
            <a:r>
              <a:rPr lang="et-EE" sz="2400" b="1" i="1" dirty="0">
                <a:solidFill>
                  <a:srgbClr val="0000FF"/>
                </a:solidFill>
              </a:rPr>
              <a:t>	</a:t>
            </a:r>
            <a:endParaRPr lang="et-EE" sz="2400" b="1" i="1" dirty="0" smtClean="0">
              <a:solidFill>
                <a:srgbClr val="0000FF"/>
              </a:solidFill>
            </a:endParaRPr>
          </a:p>
          <a:p>
            <a:r>
              <a:rPr lang="et-EE" sz="2400" i="1" dirty="0">
                <a:solidFill>
                  <a:srgbClr val="0000FF"/>
                </a:solidFill>
              </a:rPr>
              <a:t>e</a:t>
            </a:r>
            <a:r>
              <a:rPr lang="et-EE" sz="2400" i="1" dirty="0" smtClean="0">
                <a:solidFill>
                  <a:srgbClr val="0000FF"/>
                </a:solidFill>
              </a:rPr>
              <a:t>baõnnestumised ja vead pööratakse õppimiskogemuseks</a:t>
            </a:r>
          </a:p>
          <a:p>
            <a:r>
              <a:rPr lang="et-EE" sz="2400" i="1" dirty="0">
                <a:solidFill>
                  <a:srgbClr val="0000FF"/>
                </a:solidFill>
              </a:rPr>
              <a:t>e</a:t>
            </a:r>
            <a:r>
              <a:rPr lang="et-EE" sz="2400" i="1" dirty="0" smtClean="0">
                <a:solidFill>
                  <a:srgbClr val="0000FF"/>
                </a:solidFill>
              </a:rPr>
              <a:t>ttevõtlikud tunnid ka distantsõppes</a:t>
            </a:r>
          </a:p>
          <a:p>
            <a:r>
              <a:rPr lang="et-EE" sz="2400" i="1" dirty="0">
                <a:solidFill>
                  <a:srgbClr val="0000FF"/>
                </a:solidFill>
              </a:rPr>
              <a:t>t</a:t>
            </a:r>
            <a:r>
              <a:rPr lang="et-EE" sz="2400" i="1" dirty="0" smtClean="0">
                <a:solidFill>
                  <a:srgbClr val="0000FF"/>
                </a:solidFill>
              </a:rPr>
              <a:t>ahan  </a:t>
            </a:r>
            <a:r>
              <a:rPr lang="et-EE" sz="2400" i="1" dirty="0" smtClean="0">
                <a:solidFill>
                  <a:srgbClr val="C00000"/>
                </a:solidFill>
              </a:rPr>
              <a:t>- suudan –</a:t>
            </a:r>
            <a:r>
              <a:rPr lang="et-EE" sz="2400" i="1" dirty="0" smtClean="0">
                <a:solidFill>
                  <a:srgbClr val="0000FF"/>
                </a:solidFill>
              </a:rPr>
              <a:t> </a:t>
            </a:r>
            <a:r>
              <a:rPr lang="et-EE" sz="2400" i="1" dirty="0" smtClean="0">
                <a:solidFill>
                  <a:srgbClr val="FFC000"/>
                </a:solidFill>
              </a:rPr>
              <a:t>teen  	     </a:t>
            </a:r>
            <a:r>
              <a:rPr lang="et-EE" sz="2400" i="1" dirty="0" smtClean="0"/>
              <a:t>eluhoiak</a:t>
            </a:r>
            <a:endParaRPr lang="et-EE" sz="2400" i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t-EE" sz="2400" dirty="0" smtClean="0"/>
          </a:p>
          <a:p>
            <a:endParaRPr lang="et-EE" sz="2400" dirty="0"/>
          </a:p>
        </p:txBody>
      </p:sp>
      <p:sp>
        <p:nvSpPr>
          <p:cNvPr id="4" name="Paremnool 3"/>
          <p:cNvSpPr/>
          <p:nvPr/>
        </p:nvSpPr>
        <p:spPr>
          <a:xfrm>
            <a:off x="3803372" y="5128592"/>
            <a:ext cx="636105" cy="7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801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69843" y="278297"/>
            <a:ext cx="10707757" cy="609600"/>
          </a:xfrm>
        </p:spPr>
        <p:txBody>
          <a:bodyPr>
            <a:normAutofit fontScale="90000"/>
          </a:bodyPr>
          <a:lstStyle/>
          <a:p>
            <a:r>
              <a:rPr lang="et-EE" b="1" dirty="0" smtClean="0">
                <a:solidFill>
                  <a:srgbClr val="0000FF"/>
                </a:solidFill>
              </a:rPr>
              <a:t>Suuremad kordaminekud ja kitsaskohad</a:t>
            </a:r>
            <a:endParaRPr lang="et-EE" b="1" dirty="0">
              <a:solidFill>
                <a:srgbClr val="0000FF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993913"/>
            <a:ext cx="4952999" cy="5183050"/>
          </a:xfrm>
        </p:spPr>
        <p:txBody>
          <a:bodyPr>
            <a:normAutofit lnSpcReduction="10000"/>
          </a:bodyPr>
          <a:lstStyle/>
          <a:p>
            <a:r>
              <a:rPr lang="et-EE" sz="2200" dirty="0" err="1" smtClean="0"/>
              <a:t>DigiKiirendi</a:t>
            </a:r>
            <a:r>
              <a:rPr lang="et-EE" sz="2200" dirty="0" smtClean="0"/>
              <a:t> koolitus  - andis julguse ja tõuke kolmeks pikaks sammuks (</a:t>
            </a:r>
            <a:r>
              <a:rPr lang="et-EE" sz="2200" dirty="0" err="1" smtClean="0"/>
              <a:t>digipädevused</a:t>
            </a:r>
            <a:r>
              <a:rPr lang="et-EE" sz="2200" dirty="0" smtClean="0"/>
              <a:t>, </a:t>
            </a:r>
            <a:r>
              <a:rPr lang="et-EE" sz="2200" dirty="0" err="1" smtClean="0"/>
              <a:t>digitaristu</a:t>
            </a:r>
            <a:r>
              <a:rPr lang="et-EE" sz="2200" dirty="0" smtClean="0"/>
              <a:t>, valdkonnajuhtimine)</a:t>
            </a:r>
          </a:p>
          <a:p>
            <a:r>
              <a:rPr lang="et-EE" sz="2200" dirty="0"/>
              <a:t>a</a:t>
            </a:r>
            <a:r>
              <a:rPr lang="et-EE" sz="2200" dirty="0" smtClean="0"/>
              <a:t>jakohane internet, tehniline varustatus</a:t>
            </a:r>
          </a:p>
          <a:p>
            <a:r>
              <a:rPr lang="et-EE" sz="2200" dirty="0" smtClean="0"/>
              <a:t>õpetaja on </a:t>
            </a:r>
            <a:r>
              <a:rPr lang="et-EE" sz="2200" dirty="0" err="1" smtClean="0"/>
              <a:t>digipädev</a:t>
            </a:r>
            <a:r>
              <a:rPr lang="et-EE" sz="2200" dirty="0" smtClean="0"/>
              <a:t> erinevate keskkondade ja tehniliste vahendite kasutaja</a:t>
            </a:r>
          </a:p>
          <a:p>
            <a:r>
              <a:rPr lang="et-EE" sz="2200" dirty="0"/>
              <a:t>e</a:t>
            </a:r>
            <a:r>
              <a:rPr lang="et-EE" sz="2200" dirty="0" smtClean="0"/>
              <a:t>lektroonilised õpikeskkonnad toetavad õppetööd</a:t>
            </a:r>
          </a:p>
          <a:p>
            <a:r>
              <a:rPr lang="et-EE" sz="2200" dirty="0" smtClean="0"/>
              <a:t>10 aastat </a:t>
            </a:r>
            <a:r>
              <a:rPr lang="et-EE" sz="2200" dirty="0" err="1" smtClean="0"/>
              <a:t>ülevirumaalise</a:t>
            </a:r>
            <a:r>
              <a:rPr lang="et-EE" sz="2200" dirty="0" smtClean="0"/>
              <a:t> luulevõistluse korraldamist</a:t>
            </a:r>
          </a:p>
          <a:p>
            <a:r>
              <a:rPr lang="et-EE" sz="2200" dirty="0" smtClean="0"/>
              <a:t>3 aastat maakondliku etlejate konkursi korraldamist</a:t>
            </a:r>
          </a:p>
          <a:p>
            <a:endParaRPr lang="et-EE" sz="2200" dirty="0" smtClean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374296" y="887897"/>
            <a:ext cx="4979503" cy="59701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2200" u="sng" dirty="0" smtClean="0"/>
              <a:t>Distantsõppe väljakutsed</a:t>
            </a:r>
            <a:r>
              <a:rPr lang="et-EE" sz="2200" dirty="0" smtClean="0"/>
              <a:t>:</a:t>
            </a:r>
          </a:p>
          <a:p>
            <a:r>
              <a:rPr lang="et-EE" sz="2200" dirty="0"/>
              <a:t>õ</a:t>
            </a:r>
            <a:r>
              <a:rPr lang="et-EE" sz="2200" dirty="0" smtClean="0"/>
              <a:t>petaja kui laevapäästja</a:t>
            </a:r>
          </a:p>
          <a:p>
            <a:r>
              <a:rPr lang="et-EE" sz="2200" dirty="0" smtClean="0"/>
              <a:t>suurenenud töömaht</a:t>
            </a:r>
          </a:p>
          <a:p>
            <a:r>
              <a:rPr lang="et-EE" sz="2200" dirty="0"/>
              <a:t>t</a:t>
            </a:r>
            <a:r>
              <a:rPr lang="et-EE" sz="2200" dirty="0" smtClean="0"/>
              <a:t>agasiside andmine ajakulukam</a:t>
            </a:r>
          </a:p>
          <a:p>
            <a:r>
              <a:rPr lang="et-EE" sz="2200" dirty="0" smtClean="0"/>
              <a:t>nooremate õpilaste digipädevused</a:t>
            </a:r>
          </a:p>
          <a:p>
            <a:r>
              <a:rPr lang="et-EE" sz="2200" dirty="0"/>
              <a:t>õ</a:t>
            </a:r>
            <a:r>
              <a:rPr lang="et-EE" sz="2200" dirty="0" smtClean="0"/>
              <a:t>petaja suudab ennast suurepäraselt organiseerida ja oma aega juhtida, paljud õpilased mitte </a:t>
            </a:r>
            <a:r>
              <a:rPr lang="et-EE" sz="2200" dirty="0" smtClean="0">
                <a:latin typeface="Times New Roman"/>
                <a:cs typeface="Times New Roman"/>
              </a:rPr>
              <a:t>→ </a:t>
            </a:r>
            <a:r>
              <a:rPr lang="et-EE" sz="2200" dirty="0" smtClean="0"/>
              <a:t>tuleb õpetada</a:t>
            </a:r>
          </a:p>
          <a:p>
            <a:r>
              <a:rPr lang="et-EE" sz="2200" dirty="0"/>
              <a:t>õpetajal tuleb arvestada õpilaste </a:t>
            </a:r>
            <a:r>
              <a:rPr lang="et-EE" sz="2200" dirty="0" smtClean="0"/>
              <a:t>internetivõimekusega</a:t>
            </a:r>
          </a:p>
          <a:p>
            <a:r>
              <a:rPr lang="et-EE" sz="2200" dirty="0"/>
              <a:t>kontaktõppe suurim väljakutse - hübriidõpe (hübriidõppe 3 vormi</a:t>
            </a:r>
            <a:r>
              <a:rPr lang="et-EE" sz="2200" dirty="0" smtClean="0"/>
              <a:t>)</a:t>
            </a:r>
          </a:p>
          <a:p>
            <a:pPr marL="0" indent="0">
              <a:buNone/>
            </a:pPr>
            <a:r>
              <a:rPr lang="et-EE" sz="2200" dirty="0"/>
              <a:t> </a:t>
            </a:r>
            <a:r>
              <a:rPr lang="et-EE" sz="2200" u="sng" dirty="0" smtClean="0"/>
              <a:t>Muu</a:t>
            </a:r>
          </a:p>
          <a:p>
            <a:r>
              <a:rPr lang="et-EE" sz="2200" dirty="0"/>
              <a:t>k</a:t>
            </a:r>
            <a:r>
              <a:rPr lang="et-EE" sz="2200" dirty="0" smtClean="0"/>
              <a:t>lasside ja koridoride suur müratase</a:t>
            </a:r>
          </a:p>
          <a:p>
            <a:r>
              <a:rPr lang="et-EE" sz="2200" dirty="0" smtClean="0"/>
              <a:t>huvitegevus  </a:t>
            </a:r>
          </a:p>
          <a:p>
            <a:r>
              <a:rPr lang="et-EE" sz="2200" dirty="0"/>
              <a:t>õ</a:t>
            </a:r>
            <a:r>
              <a:rPr lang="et-EE" sz="2200" dirty="0" smtClean="0"/>
              <a:t>petajate keskmine vanus 51 aastat</a:t>
            </a:r>
            <a:endParaRPr lang="et-EE" sz="2200" dirty="0"/>
          </a:p>
          <a:p>
            <a:endParaRPr lang="et-EE" sz="2200" dirty="0"/>
          </a:p>
          <a:p>
            <a:endParaRPr lang="et-EE" sz="2200" dirty="0" smtClean="0"/>
          </a:p>
          <a:p>
            <a:endParaRPr lang="et-EE" sz="2200" dirty="0" smtClean="0"/>
          </a:p>
        </p:txBody>
      </p:sp>
    </p:spTree>
    <p:extLst>
      <p:ext uri="{BB962C8B-B14F-4D97-AF65-F5344CB8AC3E}">
        <p14:creationId xmlns:p14="http://schemas.microsoft.com/office/powerpoint/2010/main" val="11894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rgbClr val="0000FF"/>
                </a:solidFill>
              </a:rPr>
              <a:t>Õpilaste arvud, õpilaste arvamuse küsimine</a:t>
            </a:r>
            <a:endParaRPr lang="et-EE" b="1" dirty="0">
              <a:solidFill>
                <a:srgbClr val="0000FF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 smtClean="0"/>
              <a:t>1. </a:t>
            </a:r>
            <a:r>
              <a:rPr lang="et-EE" dirty="0"/>
              <a:t>s</a:t>
            </a:r>
            <a:r>
              <a:rPr lang="et-EE" dirty="0" smtClean="0"/>
              <a:t>eptembri seisuga</a:t>
            </a:r>
          </a:p>
          <a:p>
            <a:pPr marL="0" indent="0">
              <a:buNone/>
            </a:pPr>
            <a:r>
              <a:rPr lang="et-EE" dirty="0" smtClean="0"/>
              <a:t>2016/2017 – 187</a:t>
            </a:r>
          </a:p>
          <a:p>
            <a:pPr marL="0" indent="0">
              <a:buNone/>
            </a:pPr>
            <a:r>
              <a:rPr lang="et-EE" dirty="0"/>
              <a:t>2017/2018 </a:t>
            </a:r>
            <a:r>
              <a:rPr lang="et-EE" dirty="0" smtClean="0"/>
              <a:t>– 195</a:t>
            </a:r>
          </a:p>
          <a:p>
            <a:pPr marL="0" indent="0">
              <a:buNone/>
            </a:pPr>
            <a:r>
              <a:rPr lang="et-EE" dirty="0"/>
              <a:t>2018/2019 </a:t>
            </a:r>
            <a:r>
              <a:rPr lang="et-EE" dirty="0" smtClean="0"/>
              <a:t>– 193</a:t>
            </a:r>
          </a:p>
          <a:p>
            <a:pPr marL="0" indent="0">
              <a:buNone/>
            </a:pPr>
            <a:r>
              <a:rPr lang="et-EE" dirty="0"/>
              <a:t>2019/2020 </a:t>
            </a:r>
            <a:r>
              <a:rPr lang="et-EE" dirty="0" smtClean="0"/>
              <a:t>– 192</a:t>
            </a:r>
          </a:p>
          <a:p>
            <a:pPr marL="0" indent="0">
              <a:buNone/>
            </a:pPr>
            <a:r>
              <a:rPr lang="et-EE" dirty="0"/>
              <a:t>2020/2021 </a:t>
            </a:r>
            <a:r>
              <a:rPr lang="et-EE" dirty="0" smtClean="0"/>
              <a:t>– 197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t-EE" sz="2400" dirty="0" smtClean="0"/>
              <a:t>Õpilaste arvamuse esindajaks on õpilaste poolt valitud õpilasesindus. Koostöö direktori juhtimisel käesoleval õppeaastal  kolmel korral seoses kooli dokumentidega.</a:t>
            </a:r>
          </a:p>
          <a:p>
            <a:pPr marL="0" indent="0">
              <a:buNone/>
            </a:pPr>
            <a:endParaRPr lang="et-EE" sz="1000" dirty="0" smtClean="0"/>
          </a:p>
          <a:p>
            <a:r>
              <a:rPr lang="et-EE" sz="2400" dirty="0" smtClean="0"/>
              <a:t>Möödunud õppeaasta lõpus toimus rahulolu uuring (suhted, distantsõpe, toitlustamine). Tagasiside arutati läbi hoolekogu, koolisöökla ja õpetajatega. Arvamusi arvestati edasise töö planeerimisel.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74210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65265" y="548640"/>
            <a:ext cx="5606935" cy="5628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2400" b="1" dirty="0">
                <a:solidFill>
                  <a:srgbClr val="0000FF"/>
                </a:solidFill>
              </a:rPr>
              <a:t>Õppekvaliteet, edasijõudmine </a:t>
            </a:r>
            <a:r>
              <a:rPr lang="et-EE" sz="2400" b="1" dirty="0" smtClean="0">
                <a:solidFill>
                  <a:srgbClr val="0000FF"/>
                </a:solidFill>
              </a:rPr>
              <a:t>õppetöös</a:t>
            </a:r>
          </a:p>
          <a:p>
            <a:pPr marL="0" indent="0">
              <a:buNone/>
            </a:pPr>
            <a:r>
              <a:rPr lang="et-EE" sz="2400" b="1" dirty="0" smtClean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r>
              <a:rPr lang="et-EE" sz="2400" b="1" dirty="0" smtClean="0">
                <a:solidFill>
                  <a:srgbClr val="0000FF"/>
                </a:solidFill>
              </a:rPr>
              <a:t>	       „5“ + „4-5“	kordama</a:t>
            </a:r>
          </a:p>
          <a:p>
            <a:pPr marL="0" indent="0">
              <a:buNone/>
            </a:pPr>
            <a:r>
              <a:rPr lang="et-EE" sz="2400" b="1" dirty="0" smtClean="0">
                <a:solidFill>
                  <a:srgbClr val="0000FF"/>
                </a:solidFill>
              </a:rPr>
              <a:t>2016/17    </a:t>
            </a:r>
            <a:r>
              <a:rPr lang="et-EE" sz="2400" dirty="0" smtClean="0"/>
              <a:t>16%+37%=53%	0 </a:t>
            </a:r>
          </a:p>
          <a:p>
            <a:pPr marL="0" indent="0">
              <a:buNone/>
            </a:pPr>
            <a:r>
              <a:rPr lang="et-EE" sz="2400" b="1" dirty="0" smtClean="0">
                <a:solidFill>
                  <a:srgbClr val="0000FF"/>
                </a:solidFill>
              </a:rPr>
              <a:t>2017/18    </a:t>
            </a:r>
            <a:r>
              <a:rPr lang="et-EE" sz="2400" dirty="0" smtClean="0"/>
              <a:t>19%+42%=61%	0</a:t>
            </a:r>
          </a:p>
          <a:p>
            <a:pPr marL="0" indent="0">
              <a:buNone/>
            </a:pPr>
            <a:r>
              <a:rPr lang="et-EE" sz="2400" b="1" dirty="0" smtClean="0">
                <a:solidFill>
                  <a:srgbClr val="0000FF"/>
                </a:solidFill>
              </a:rPr>
              <a:t>2018/19    </a:t>
            </a:r>
            <a:r>
              <a:rPr lang="et-EE" sz="2400" dirty="0" smtClean="0"/>
              <a:t>17%+43%=60%	3   1,5%</a:t>
            </a:r>
          </a:p>
          <a:p>
            <a:pPr marL="0" indent="0">
              <a:buNone/>
            </a:pPr>
            <a:r>
              <a:rPr lang="et-EE" sz="2400" dirty="0"/>
              <a:t>	</a:t>
            </a:r>
            <a:r>
              <a:rPr lang="et-EE" sz="2400" dirty="0" smtClean="0"/>
              <a:t>			</a:t>
            </a:r>
            <a:r>
              <a:rPr lang="et-EE" sz="1800" i="1" dirty="0" smtClean="0"/>
              <a:t>1 tervislikel</a:t>
            </a:r>
          </a:p>
          <a:p>
            <a:pPr marL="0" indent="0">
              <a:buNone/>
            </a:pPr>
            <a:r>
              <a:rPr lang="et-EE" sz="1800" i="1" dirty="0"/>
              <a:t>	</a:t>
            </a:r>
            <a:r>
              <a:rPr lang="et-EE" sz="1800" i="1" dirty="0" smtClean="0"/>
              <a:t>			2 koolikohustus</a:t>
            </a:r>
          </a:p>
          <a:p>
            <a:pPr marL="0" indent="0">
              <a:buNone/>
            </a:pPr>
            <a:r>
              <a:rPr lang="et-EE" sz="2400" b="1" dirty="0" smtClean="0">
                <a:solidFill>
                  <a:srgbClr val="0000FF"/>
                </a:solidFill>
              </a:rPr>
              <a:t>2019/20    </a:t>
            </a:r>
            <a:r>
              <a:rPr lang="et-EE" sz="2400" dirty="0" smtClean="0"/>
              <a:t>16%+41%=57%	2    1%</a:t>
            </a:r>
          </a:p>
          <a:p>
            <a:pPr marL="0" indent="0">
              <a:buNone/>
            </a:pPr>
            <a:r>
              <a:rPr lang="et-EE" sz="2400" dirty="0"/>
              <a:t>	</a:t>
            </a:r>
            <a:r>
              <a:rPr lang="et-EE" sz="2400" dirty="0" smtClean="0"/>
              <a:t>			</a:t>
            </a:r>
            <a:r>
              <a:rPr lang="et-EE" sz="1800" i="1" dirty="0" smtClean="0"/>
              <a:t>koolikohustus</a:t>
            </a:r>
            <a:endParaRPr lang="et-EE" sz="2400" i="1" dirty="0" smtClean="0"/>
          </a:p>
          <a:p>
            <a:pPr marL="0" indent="0">
              <a:buNone/>
            </a:pPr>
            <a:r>
              <a:rPr lang="et-EE" sz="2400" b="1" dirty="0" smtClean="0">
                <a:solidFill>
                  <a:srgbClr val="0000FF"/>
                </a:solidFill>
              </a:rPr>
              <a:t>2020/21    </a:t>
            </a:r>
            <a:r>
              <a:rPr lang="et-EE" sz="2400" dirty="0" smtClean="0"/>
              <a:t>12%+45%=57%	2     1%</a:t>
            </a:r>
          </a:p>
          <a:p>
            <a:pPr marL="0" indent="0">
              <a:buNone/>
            </a:pPr>
            <a:r>
              <a:rPr lang="et-EE" sz="1800" dirty="0" smtClean="0"/>
              <a:t>				</a:t>
            </a:r>
            <a:r>
              <a:rPr lang="et-EE" sz="1800" i="1" dirty="0" smtClean="0"/>
              <a:t>1 HEV (ÕK)</a:t>
            </a:r>
          </a:p>
          <a:p>
            <a:pPr marL="0" indent="0">
              <a:buNone/>
            </a:pPr>
            <a:r>
              <a:rPr lang="et-EE" sz="1800" i="1" dirty="0"/>
              <a:t>	</a:t>
            </a:r>
            <a:r>
              <a:rPr lang="et-EE" sz="1800" i="1" dirty="0" smtClean="0"/>
              <a:t>			1 koolikohustus jm</a:t>
            </a:r>
            <a:endParaRPr lang="et-EE" sz="1800" i="1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650182" y="661852"/>
            <a:ext cx="4703618" cy="5515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2400" b="1" dirty="0" smtClean="0">
                <a:solidFill>
                  <a:srgbClr val="0000FF"/>
                </a:solidFill>
              </a:rPr>
              <a:t>HEV-õpilased</a:t>
            </a:r>
          </a:p>
          <a:p>
            <a:pPr marL="0" indent="0">
              <a:buNone/>
            </a:pPr>
            <a:r>
              <a:rPr lang="et-EE" sz="2000" dirty="0" smtClean="0"/>
              <a:t>nõustamismeeskonna otsusega 8 õpilast</a:t>
            </a:r>
          </a:p>
          <a:p>
            <a:pPr marL="0" indent="0">
              <a:buNone/>
            </a:pPr>
            <a:r>
              <a:rPr lang="et-EE" sz="2000" dirty="0" smtClean="0"/>
              <a:t>1 väikeklass</a:t>
            </a:r>
          </a:p>
          <a:p>
            <a:pPr marL="0" indent="0">
              <a:buNone/>
            </a:pPr>
            <a:r>
              <a:rPr lang="et-EE" sz="2000" dirty="0" smtClean="0"/>
              <a:t>1 õpilane poole õppemahu ulatuses individuaalõppel + tugiisik</a:t>
            </a:r>
          </a:p>
          <a:p>
            <a:pPr marL="0" indent="0">
              <a:buNone/>
            </a:pPr>
            <a:r>
              <a:rPr lang="et-EE" sz="2000" dirty="0" smtClean="0"/>
              <a:t>1 väiksem klass koos kahe HEV-õpilase + kahe tugiisikuga</a:t>
            </a:r>
          </a:p>
          <a:p>
            <a:pPr marL="0" indent="0">
              <a:buNone/>
            </a:pPr>
            <a:r>
              <a:rPr lang="et-EE" sz="2000" dirty="0" smtClean="0"/>
              <a:t>1 õpilane lihtsustatud õppekavaga</a:t>
            </a:r>
          </a:p>
          <a:p>
            <a:pPr marL="0" indent="0">
              <a:buNone/>
            </a:pPr>
            <a:r>
              <a:rPr lang="et-EE" sz="2000" dirty="0" smtClean="0"/>
              <a:t>1 õpilane vähendatud õpitulemustega pooltes õppeainetes</a:t>
            </a:r>
          </a:p>
          <a:p>
            <a:pPr marL="0" indent="0">
              <a:buNone/>
            </a:pPr>
            <a:r>
              <a:rPr lang="et-EE" sz="2000" u="sng" dirty="0" smtClean="0"/>
              <a:t>Uuel õppeaastal</a:t>
            </a:r>
          </a:p>
          <a:p>
            <a:pPr marL="0" indent="0">
              <a:buNone/>
            </a:pPr>
            <a:r>
              <a:rPr lang="et-EE" sz="2000" dirty="0" smtClean="0"/>
              <a:t>2 (3?) väikeklassi </a:t>
            </a:r>
          </a:p>
          <a:p>
            <a:pPr marL="0" indent="0">
              <a:buNone/>
            </a:pPr>
            <a:r>
              <a:rPr lang="et-EE" sz="2000" dirty="0"/>
              <a:t>p</a:t>
            </a:r>
            <a:r>
              <a:rPr lang="et-EE" sz="2000" dirty="0" smtClean="0"/>
              <a:t>rognoos: nõustamismeeskonna otsusega 8 õpilast</a:t>
            </a:r>
          </a:p>
          <a:p>
            <a:pPr marL="0" indent="0">
              <a:buNone/>
            </a:pPr>
            <a:endParaRPr lang="et-EE" sz="2000" dirty="0" smtClean="0"/>
          </a:p>
          <a:p>
            <a:pPr marL="0" indent="0">
              <a:buNone/>
            </a:pPr>
            <a:endParaRPr lang="et-EE" sz="20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5262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035"/>
          </a:xfrm>
        </p:spPr>
        <p:txBody>
          <a:bodyPr>
            <a:normAutofit/>
          </a:bodyPr>
          <a:lstStyle/>
          <a:p>
            <a:r>
              <a:rPr lang="et-EE" sz="4000" b="1" dirty="0" smtClean="0">
                <a:solidFill>
                  <a:srgbClr val="0000FF"/>
                </a:solidFill>
              </a:rPr>
              <a:t>Investeeringute ja personali vajadused</a:t>
            </a:r>
            <a:endParaRPr lang="et-EE" sz="4000" b="1" dirty="0">
              <a:solidFill>
                <a:srgbClr val="0000FF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199" y="1365161"/>
            <a:ext cx="10630989" cy="1735848"/>
          </a:xfrm>
        </p:spPr>
        <p:txBody>
          <a:bodyPr>
            <a:normAutofit lnSpcReduction="10000"/>
          </a:bodyPr>
          <a:lstStyle/>
          <a:p>
            <a:r>
              <a:rPr lang="et-EE" sz="2400" dirty="0" smtClean="0"/>
              <a:t>kõikidesse kooliruumidesse helisummustavad plaadid</a:t>
            </a:r>
          </a:p>
          <a:p>
            <a:r>
              <a:rPr lang="et-EE" sz="2400" dirty="0"/>
              <a:t>h</a:t>
            </a:r>
            <a:r>
              <a:rPr lang="et-EE" sz="2400" dirty="0" smtClean="0"/>
              <a:t>uvijuhi ametikoht täitmata</a:t>
            </a:r>
          </a:p>
          <a:p>
            <a:r>
              <a:rPr lang="et-EE" sz="2400" dirty="0"/>
              <a:t>v</a:t>
            </a:r>
            <a:r>
              <a:rPr lang="et-EE" sz="2400" dirty="0" smtClean="0"/>
              <a:t>õimalik, et sügisel vaja veel ühte väikeklassi õpetajat</a:t>
            </a:r>
          </a:p>
          <a:p>
            <a:r>
              <a:rPr lang="et-EE" sz="2400" dirty="0"/>
              <a:t>o</a:t>
            </a:r>
            <a:r>
              <a:rPr lang="et-EE" sz="2400" dirty="0" smtClean="0"/>
              <a:t>lemas eripedagoog, puudub logopeed</a:t>
            </a:r>
            <a:endParaRPr lang="et-EE" sz="2400" dirty="0"/>
          </a:p>
        </p:txBody>
      </p:sp>
      <p:sp>
        <p:nvSpPr>
          <p:cNvPr id="4" name="Pealkiri 1"/>
          <p:cNvSpPr txBox="1">
            <a:spLocks/>
          </p:cNvSpPr>
          <p:nvPr/>
        </p:nvSpPr>
        <p:spPr>
          <a:xfrm>
            <a:off x="895893" y="3101009"/>
            <a:ext cx="10515600" cy="1000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000" b="1" dirty="0" smtClean="0">
                <a:solidFill>
                  <a:srgbClr val="0000FF"/>
                </a:solidFill>
              </a:rPr>
              <a:t>Ettepanekud oma valla koolidega koostööks</a:t>
            </a:r>
            <a:endParaRPr lang="et-EE" sz="4000" b="1" dirty="0">
              <a:solidFill>
                <a:srgbClr val="0000FF"/>
              </a:solidFill>
            </a:endParaRPr>
          </a:p>
        </p:txBody>
      </p:sp>
      <p:sp>
        <p:nvSpPr>
          <p:cNvPr id="5" name="Sisu kohatäide 2"/>
          <p:cNvSpPr>
            <a:spLocks noGrp="1"/>
          </p:cNvSpPr>
          <p:nvPr>
            <p:ph sz="half" idx="1"/>
          </p:nvPr>
        </p:nvSpPr>
        <p:spPr>
          <a:xfrm>
            <a:off x="895893" y="4101043"/>
            <a:ext cx="10630989" cy="2175065"/>
          </a:xfrm>
        </p:spPr>
        <p:txBody>
          <a:bodyPr>
            <a:normAutofit lnSpcReduction="10000"/>
          </a:bodyPr>
          <a:lstStyle/>
          <a:p>
            <a:r>
              <a:rPr lang="et-EE" sz="2400" dirty="0"/>
              <a:t>k</a:t>
            </a:r>
            <a:r>
              <a:rPr lang="et-EE" sz="2400" dirty="0" smtClean="0"/>
              <a:t>oolijuhtide kokkusaamised kord õppeveerandis</a:t>
            </a:r>
          </a:p>
          <a:p>
            <a:r>
              <a:rPr lang="et-EE" sz="2400" dirty="0"/>
              <a:t>k</a:t>
            </a:r>
            <a:r>
              <a:rPr lang="et-EE" sz="2400" dirty="0" smtClean="0"/>
              <a:t>oolidevahelised ühisüritused</a:t>
            </a:r>
          </a:p>
          <a:p>
            <a:r>
              <a:rPr lang="et-EE" sz="2400" dirty="0"/>
              <a:t>v</a:t>
            </a:r>
            <a:r>
              <a:rPr lang="et-EE" sz="2400" dirty="0" smtClean="0"/>
              <a:t>astastikune </a:t>
            </a:r>
            <a:r>
              <a:rPr lang="et-EE" sz="2400" dirty="0" err="1" smtClean="0"/>
              <a:t>know-how</a:t>
            </a:r>
            <a:r>
              <a:rPr lang="et-EE" sz="2400" dirty="0" smtClean="0"/>
              <a:t> (ehk oskusteabe) jagamine</a:t>
            </a:r>
          </a:p>
          <a:p>
            <a:pPr marL="0" indent="0">
              <a:buNone/>
            </a:pPr>
            <a:endParaRPr lang="et-EE" sz="2400" dirty="0" smtClean="0"/>
          </a:p>
          <a:p>
            <a:pPr marL="0" indent="0">
              <a:buNone/>
            </a:pPr>
            <a:r>
              <a:rPr lang="et-EE" sz="2400" dirty="0" smtClean="0">
                <a:solidFill>
                  <a:srgbClr val="0000FF"/>
                </a:solidFill>
              </a:rPr>
              <a:t>			Tänan kuulamast!</a:t>
            </a:r>
          </a:p>
        </p:txBody>
      </p:sp>
    </p:spTree>
    <p:extLst>
      <p:ext uri="{BB962C8B-B14F-4D97-AF65-F5344CB8AC3E}">
        <p14:creationId xmlns:p14="http://schemas.microsoft.com/office/powerpoint/2010/main" val="18702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'i kujundu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'i kujundus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'i kujund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K_põhi" id="{C278BB37-3134-4C17-8C0F-BC72AA81A5BA}" vid="{86A7744E-6B76-4908-82AC-B26BE3D76990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SPK_põhi2</Template>
  <TotalTime>801</TotalTime>
  <Words>696</Words>
  <Application>Microsoft Office PowerPoint</Application>
  <PresentationFormat>Laiekraan</PresentationFormat>
  <Paragraphs>96</Paragraphs>
  <Slides>8</Slides>
  <Notes>4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Office'i kujundus</vt:lpstr>
      <vt:lpstr>PowerPointi esitlus</vt:lpstr>
      <vt:lpstr>Kooli väärtused</vt:lpstr>
      <vt:lpstr>Võrgustikes osalemise mõjud kooli arengule</vt:lpstr>
      <vt:lpstr>Võrgustikes osalemise mõjud kooli arengule</vt:lpstr>
      <vt:lpstr>Suuremad kordaminekud ja kitsaskohad</vt:lpstr>
      <vt:lpstr>Õpilaste arvud, õpilaste arvamuse küsimine</vt:lpstr>
      <vt:lpstr>PowerPointi esitlus</vt:lpstr>
      <vt:lpstr>Investeeringute ja personali vajadused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Elve Tänavots</dc:creator>
  <cp:lastModifiedBy>Monica Jaanimets</cp:lastModifiedBy>
  <cp:revision>95</cp:revision>
  <dcterms:created xsi:type="dcterms:W3CDTF">2021-05-13T07:17:00Z</dcterms:created>
  <dcterms:modified xsi:type="dcterms:W3CDTF">2021-06-17T11:00:23Z</dcterms:modified>
</cp:coreProperties>
</file>