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Vihi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Vihi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Leht1!$L$5</c:f>
              <c:strCache>
                <c:ptCount val="1"/>
                <c:pt idx="0">
                  <c:v>Õpilaste arv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A74-483B-B4C0-3E80AC1AA02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Leht1!$K$6:$K$11</c:f>
              <c:strCache>
                <c:ptCount val="6"/>
                <c:pt idx="0">
                  <c:v>2016/2017</c:v>
                </c:pt>
                <c:pt idx="1">
                  <c:v>2017/2018 </c:v>
                </c:pt>
                <c:pt idx="2">
                  <c:v>2018/2019</c:v>
                </c:pt>
                <c:pt idx="3">
                  <c:v>2019/2020 </c:v>
                </c:pt>
                <c:pt idx="4">
                  <c:v>2020/2021</c:v>
                </c:pt>
                <c:pt idx="5">
                  <c:v>2021/2022</c:v>
                </c:pt>
              </c:strCache>
            </c:strRef>
          </c:cat>
          <c:val>
            <c:numRef>
              <c:f>Leht1!$L$6:$L$11</c:f>
              <c:numCache>
                <c:formatCode>General</c:formatCode>
                <c:ptCount val="6"/>
                <c:pt idx="0">
                  <c:v>84</c:v>
                </c:pt>
                <c:pt idx="1">
                  <c:v>96</c:v>
                </c:pt>
                <c:pt idx="2">
                  <c:v>99</c:v>
                </c:pt>
                <c:pt idx="3">
                  <c:v>102</c:v>
                </c:pt>
                <c:pt idx="4">
                  <c:v>98</c:v>
                </c:pt>
                <c:pt idx="5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74-483B-B4C0-3E80AC1AA0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overlap val="-15"/>
        <c:axId val="671652672"/>
        <c:axId val="671659744"/>
      </c:barChart>
      <c:catAx>
        <c:axId val="67165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671659744"/>
        <c:crosses val="autoZero"/>
        <c:auto val="1"/>
        <c:lblAlgn val="ctr"/>
        <c:lblOffset val="100"/>
        <c:noMultiLvlLbl val="0"/>
      </c:catAx>
      <c:valAx>
        <c:axId val="67165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671652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69-4B94-B521-AB1B8D7719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69-4B94-B521-AB1B8D7719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69-4B94-B521-AB1B8D7719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969-4B94-B521-AB1B8D77196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Leht1!$B$13:$B$16</c:f>
              <c:strCache>
                <c:ptCount val="4"/>
                <c:pt idx="0">
                  <c:v>Üldine tugu</c:v>
                </c:pt>
                <c:pt idx="1">
                  <c:v>Tõhustatud</c:v>
                </c:pt>
                <c:pt idx="2">
                  <c:v>Eritugi</c:v>
                </c:pt>
                <c:pt idx="3">
                  <c:v>Tavaõppel</c:v>
                </c:pt>
              </c:strCache>
            </c:strRef>
          </c:cat>
          <c:val>
            <c:numRef>
              <c:f>Leht1!$C$13:$C$16</c:f>
              <c:numCache>
                <c:formatCode>General</c:formatCode>
                <c:ptCount val="4"/>
                <c:pt idx="0">
                  <c:v>23</c:v>
                </c:pt>
                <c:pt idx="1">
                  <c:v>1</c:v>
                </c:pt>
                <c:pt idx="2">
                  <c:v>1</c:v>
                </c:pt>
                <c:pt idx="3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969-4B94-B521-AB1B8D771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juhtslaidi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12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27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ldi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5904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84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1149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77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58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44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4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7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3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5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5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07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3928D-0CDA-4CE5-9EEE-64A3415DE56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20B394-2CE4-4EDC-A777-127C72D1C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65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Uhtna</a:t>
            </a:r>
            <a:r>
              <a:rPr lang="en-US" dirty="0" smtClean="0"/>
              <a:t> </a:t>
            </a:r>
            <a:r>
              <a:rPr lang="en-US" dirty="0" err="1" smtClean="0"/>
              <a:t>Põhikool</a:t>
            </a:r>
            <a:endParaRPr lang="en-US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i-FI" dirty="0" err="1" smtClean="0"/>
              <a:t>Uuri</a:t>
            </a:r>
            <a:r>
              <a:rPr lang="fi-FI" dirty="0"/>
              <a:t>, </a:t>
            </a:r>
            <a:r>
              <a:rPr lang="fi-FI" dirty="0" err="1"/>
              <a:t>vaatle</a:t>
            </a:r>
            <a:r>
              <a:rPr lang="fi-FI" dirty="0"/>
              <a:t>, </a:t>
            </a:r>
            <a:r>
              <a:rPr lang="fi-FI" dirty="0" err="1"/>
              <a:t>mõtle</a:t>
            </a:r>
            <a:r>
              <a:rPr lang="fi-FI" dirty="0"/>
              <a:t>, </a:t>
            </a:r>
            <a:r>
              <a:rPr lang="fi-FI" dirty="0" err="1"/>
              <a:t>loo</a:t>
            </a:r>
            <a:r>
              <a:rPr lang="fi-FI" dirty="0"/>
              <a:t> – </a:t>
            </a:r>
            <a:r>
              <a:rPr lang="fi-FI" dirty="0" err="1"/>
              <a:t>teadmised</a:t>
            </a:r>
            <a:r>
              <a:rPr lang="fi-FI" dirty="0"/>
              <a:t> nii </a:t>
            </a:r>
            <a:r>
              <a:rPr lang="fi-FI" dirty="0" err="1"/>
              <a:t>saavad</a:t>
            </a:r>
            <a:r>
              <a:rPr lang="fi-FI" dirty="0"/>
              <a:t> </a:t>
            </a:r>
            <a:r>
              <a:rPr lang="fi-FI" dirty="0" err="1"/>
              <a:t>hoo</a:t>
            </a:r>
            <a:r>
              <a:rPr lang="fi-FI" dirty="0"/>
              <a:t>! </a:t>
            </a:r>
            <a:endParaRPr lang="en-US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239" y="660381"/>
            <a:ext cx="1850591" cy="217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24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Koostöö</a:t>
            </a:r>
            <a:endParaRPr lang="en-US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  <p:sp>
        <p:nvSpPr>
          <p:cNvPr id="6" name="TextBox 5"/>
          <p:cNvSpPr txBox="1"/>
          <p:nvPr/>
        </p:nvSpPr>
        <p:spPr>
          <a:xfrm>
            <a:off x="677334" y="2067034"/>
            <a:ext cx="83511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Lastevanemate</a:t>
            </a:r>
            <a:r>
              <a:rPr lang="en-US" sz="2400" dirty="0" smtClean="0"/>
              <a:t> </a:t>
            </a:r>
            <a:r>
              <a:rPr lang="en-US" sz="2400" dirty="0" err="1" smtClean="0"/>
              <a:t>kool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Koolidevahelised</a:t>
            </a:r>
            <a:r>
              <a:rPr lang="en-US" sz="2400" dirty="0" smtClean="0"/>
              <a:t> </a:t>
            </a:r>
            <a:r>
              <a:rPr lang="en-US" sz="2400" dirty="0" err="1" smtClean="0"/>
              <a:t>ühisüritused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Õpilasränne</a:t>
            </a:r>
            <a:r>
              <a:rPr lang="en-US" sz="2400" dirty="0" smtClean="0"/>
              <a:t> (Õpetaja </a:t>
            </a:r>
            <a:r>
              <a:rPr lang="en-US" sz="2400" dirty="0" err="1" smtClean="0"/>
              <a:t>ka</a:t>
            </a:r>
            <a:r>
              <a:rPr lang="en-US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Noortekeskuste</a:t>
            </a:r>
            <a:r>
              <a:rPr lang="en-US" sz="2400" dirty="0" smtClean="0"/>
              <a:t> </a:t>
            </a:r>
            <a:r>
              <a:rPr lang="en-US" sz="2400" dirty="0" err="1" smtClean="0"/>
              <a:t>kaasamine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378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013666" y="2564524"/>
            <a:ext cx="8596668" cy="1320800"/>
          </a:xfrm>
        </p:spPr>
        <p:txBody>
          <a:bodyPr/>
          <a:lstStyle/>
          <a:p>
            <a:pPr algn="ctr"/>
            <a:r>
              <a:rPr lang="en-US" dirty="0" err="1" smtClean="0"/>
              <a:t>Niks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</p:spTree>
    <p:extLst>
      <p:ext uri="{BB962C8B-B14F-4D97-AF65-F5344CB8AC3E}">
        <p14:creationId xmlns:p14="http://schemas.microsoft.com/office/powerpoint/2010/main" val="118218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  <p:sp>
        <p:nvSpPr>
          <p:cNvPr id="6" name="TextBox 5"/>
          <p:cNvSpPr txBox="1"/>
          <p:nvPr/>
        </p:nvSpPr>
        <p:spPr>
          <a:xfrm>
            <a:off x="677333" y="1930399"/>
            <a:ext cx="8351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t-EE" dirty="0" smtClean="0"/>
          </a:p>
          <a:p>
            <a:endParaRPr lang="et-EE" dirty="0"/>
          </a:p>
        </p:txBody>
      </p:sp>
      <p:sp>
        <p:nvSpPr>
          <p:cNvPr id="8" name="Ovaal 7"/>
          <p:cNvSpPr/>
          <p:nvPr/>
        </p:nvSpPr>
        <p:spPr>
          <a:xfrm>
            <a:off x="3486173" y="2324530"/>
            <a:ext cx="3626069" cy="28360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stkülik 6"/>
          <p:cNvSpPr/>
          <p:nvPr/>
        </p:nvSpPr>
        <p:spPr>
          <a:xfrm>
            <a:off x="3022180" y="3142415"/>
            <a:ext cx="4353944" cy="120032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err="1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Miks</a:t>
            </a:r>
            <a:r>
              <a:rPr lang="en-US" sz="36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0" cap="none" spc="0" dirty="0" err="1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</a:t>
            </a:r>
            <a:r>
              <a:rPr lang="en-US" sz="36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0" cap="none" spc="0" dirty="0" err="1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töötad</a:t>
            </a:r>
            <a:r>
              <a:rPr lang="en-US" sz="36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0" cap="none" spc="0" dirty="0" err="1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Uhtna</a:t>
            </a:r>
            <a:r>
              <a:rPr lang="en-US" sz="36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0" cap="none" spc="0" dirty="0" err="1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koolis</a:t>
            </a:r>
            <a:r>
              <a:rPr lang="en-US" sz="36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  <a:endParaRPr lang="et-EE" sz="36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03895" y="1910770"/>
            <a:ext cx="2690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Siin on reaalne märgata ja jõuda iga nooreni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567043" y="3419414"/>
            <a:ext cx="2544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Soovin panustada </a:t>
            </a:r>
            <a:r>
              <a:rPr lang="et-EE" dirty="0" err="1"/>
              <a:t>Uhtna</a:t>
            </a:r>
            <a:r>
              <a:rPr lang="et-EE" dirty="0"/>
              <a:t> kooli laste arengusse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03895" y="5181321"/>
            <a:ext cx="20804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Mulle meeldib siin väga. Õpetaja töö kõnetab mind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6414" y="3830133"/>
            <a:ext cx="3370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t-EE" dirty="0"/>
              <a:t>Kolleegide, maja vaimu, õpilaste pärast. Ja enda pärast- rõõmuga tööle tulek on parim asi.</a:t>
            </a:r>
            <a:endParaRPr lang="en-US" dirty="0"/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90606" y="2341118"/>
            <a:ext cx="2544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Kool on pikkade traditsioonidega ja uuenduslik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08990" y="5417369"/>
            <a:ext cx="3115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err="1"/>
              <a:t>Uhtna</a:t>
            </a:r>
            <a:r>
              <a:rPr lang="et-EE" dirty="0"/>
              <a:t> Põhikool on tore paraja suurusega kool. Mulle meeldib meie koolis töötada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382678" y="1012418"/>
            <a:ext cx="2940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t-EE" dirty="0"/>
              <a:t>Töökoht kodu ligidal, abivalmis ja toetav meeskond. Raha!?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18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Õpetajad</a:t>
            </a:r>
            <a:endParaRPr lang="en-US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  <p:sp>
        <p:nvSpPr>
          <p:cNvPr id="6" name="TextBox 5"/>
          <p:cNvSpPr txBox="1"/>
          <p:nvPr/>
        </p:nvSpPr>
        <p:spPr>
          <a:xfrm>
            <a:off x="677333" y="1930399"/>
            <a:ext cx="83511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400" dirty="0" smtClean="0"/>
              <a:t>Noored Kooli programm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Õpetajate</a:t>
            </a:r>
            <a:r>
              <a:rPr lang="en-US" sz="2400" dirty="0" smtClean="0"/>
              <a:t> </a:t>
            </a:r>
            <a:r>
              <a:rPr lang="en-US" sz="2400" dirty="0" err="1" smtClean="0"/>
              <a:t>kvalifikatsioon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Vanus</a:t>
            </a:r>
            <a:r>
              <a:rPr lang="en-US" sz="2400" dirty="0" smtClean="0"/>
              <a:t> </a:t>
            </a:r>
            <a:endParaRPr lang="et-EE" sz="2400" dirty="0" smtClean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029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Õpilaste</a:t>
            </a:r>
            <a:r>
              <a:rPr lang="en-US" dirty="0" smtClean="0"/>
              <a:t> </a:t>
            </a:r>
            <a:r>
              <a:rPr lang="en-US" dirty="0" err="1" smtClean="0"/>
              <a:t>arv</a:t>
            </a:r>
            <a:endParaRPr lang="en-US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  <p:sp>
        <p:nvSpPr>
          <p:cNvPr id="6" name="TextBox 5"/>
          <p:cNvSpPr txBox="1"/>
          <p:nvPr/>
        </p:nvSpPr>
        <p:spPr>
          <a:xfrm>
            <a:off x="677333" y="1930399"/>
            <a:ext cx="8351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t-EE" dirty="0" smtClean="0"/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9497131"/>
              </p:ext>
            </p:extLst>
          </p:nvPr>
        </p:nvGraphicFramePr>
        <p:xfrm>
          <a:off x="1630889" y="1576050"/>
          <a:ext cx="6689557" cy="459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81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HEV </a:t>
            </a:r>
            <a:r>
              <a:rPr lang="en-US" dirty="0" err="1" smtClean="0"/>
              <a:t>õpilased</a:t>
            </a:r>
            <a:endParaRPr lang="en-US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3455320"/>
              </p:ext>
            </p:extLst>
          </p:nvPr>
        </p:nvGraphicFramePr>
        <p:xfrm>
          <a:off x="1909219" y="1930400"/>
          <a:ext cx="6132897" cy="4227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519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Õppekvaliteet</a:t>
            </a:r>
            <a:endParaRPr lang="en-US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  <p:pic>
        <p:nvPicPr>
          <p:cNvPr id="3" name="Pilt 2" descr="&lt;strong&gt;Like&lt;/strong&gt; PNG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2960889"/>
            <a:ext cx="2652293" cy="26438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03889" y="2343807"/>
            <a:ext cx="42461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400" dirty="0" smtClean="0"/>
              <a:t>Klassikursuse kordamine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400" dirty="0" smtClean="0"/>
              <a:t>Edasiõppijad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400" dirty="0" smtClean="0"/>
              <a:t>Keskhariduse omandamine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400" dirty="0" smtClean="0"/>
              <a:t>Täiendav õppetöö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77082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Õpilaste</a:t>
            </a:r>
            <a:r>
              <a:rPr lang="en-US" dirty="0" smtClean="0"/>
              <a:t> </a:t>
            </a:r>
            <a:r>
              <a:rPr lang="en-US" dirty="0" err="1" smtClean="0"/>
              <a:t>kaasamine</a:t>
            </a:r>
            <a:endParaRPr lang="en-US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  <p:sp>
        <p:nvSpPr>
          <p:cNvPr id="3" name="TextBox 2"/>
          <p:cNvSpPr txBox="1"/>
          <p:nvPr/>
        </p:nvSpPr>
        <p:spPr>
          <a:xfrm>
            <a:off x="4385775" y="3506385"/>
            <a:ext cx="90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ÕE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505903" y="3564390"/>
            <a:ext cx="1382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Huvijuht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617278" y="3042010"/>
            <a:ext cx="1749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Toidunädal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887310" y="4545724"/>
            <a:ext cx="2123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Kogunemised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854271" y="4832101"/>
            <a:ext cx="1687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Märka</a:t>
            </a:r>
            <a:r>
              <a:rPr lang="en-US" sz="2400" dirty="0" smtClean="0"/>
              <a:t> head </a:t>
            </a:r>
            <a:r>
              <a:rPr lang="en-US" sz="2400" dirty="0" err="1" smtClean="0"/>
              <a:t>stend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156572" y="5585063"/>
            <a:ext cx="1424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Kirjand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975668" y="2115066"/>
            <a:ext cx="1192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Margit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638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Projektid</a:t>
            </a:r>
            <a:r>
              <a:rPr lang="en-US" dirty="0" smtClean="0"/>
              <a:t>/ </a:t>
            </a:r>
            <a:r>
              <a:rPr lang="en-US" dirty="0" err="1" smtClean="0"/>
              <a:t>programmid</a:t>
            </a:r>
            <a:endParaRPr lang="en-US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  <p:sp>
        <p:nvSpPr>
          <p:cNvPr id="6" name="TextBox 5"/>
          <p:cNvSpPr txBox="1"/>
          <p:nvPr/>
        </p:nvSpPr>
        <p:spPr>
          <a:xfrm>
            <a:off x="677333" y="1930399"/>
            <a:ext cx="83511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400" dirty="0" smtClean="0"/>
              <a:t>Noored Kooli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Liikuma</a:t>
            </a:r>
            <a:r>
              <a:rPr lang="en-US" sz="2400" dirty="0" smtClean="0"/>
              <a:t> </a:t>
            </a:r>
            <a:r>
              <a:rPr lang="en-US" sz="2400" dirty="0" err="1" smtClean="0"/>
              <a:t>Kutsuv</a:t>
            </a:r>
            <a:r>
              <a:rPr lang="en-US" sz="2400" dirty="0" smtClean="0"/>
              <a:t> Kool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Ettevõtlik</a:t>
            </a:r>
            <a:r>
              <a:rPr lang="en-US" sz="2400" dirty="0" smtClean="0"/>
              <a:t> Kool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Tervist</a:t>
            </a:r>
            <a:r>
              <a:rPr lang="en-US" sz="2400" dirty="0" smtClean="0"/>
              <a:t> </a:t>
            </a:r>
            <a:r>
              <a:rPr lang="en-US" sz="2400" dirty="0" err="1" smtClean="0"/>
              <a:t>Edendav</a:t>
            </a:r>
            <a:r>
              <a:rPr lang="en-US" sz="2400" dirty="0" smtClean="0"/>
              <a:t> Kool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Erasmus +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7492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Investeeringud</a:t>
            </a:r>
            <a:endParaRPr lang="en-US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33" y="4832101"/>
            <a:ext cx="1591135" cy="1873563"/>
          </a:xfrm>
        </p:spPr>
      </p:pic>
      <p:sp>
        <p:nvSpPr>
          <p:cNvPr id="6" name="TextBox 5"/>
          <p:cNvSpPr txBox="1"/>
          <p:nvPr/>
        </p:nvSpPr>
        <p:spPr>
          <a:xfrm>
            <a:off x="677333" y="1930399"/>
            <a:ext cx="83511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Peahoone</a:t>
            </a:r>
            <a:r>
              <a:rPr lang="en-US" sz="2400" dirty="0" smtClean="0"/>
              <a:t> I ja 0 </a:t>
            </a:r>
            <a:r>
              <a:rPr lang="en-US" sz="2400" dirty="0" err="1" smtClean="0"/>
              <a:t>korrus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5973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hk">
  <a:themeElements>
    <a:clrScheme name="Tahk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Tahk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h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</TotalTime>
  <Words>157</Words>
  <Application>Microsoft Office PowerPoint</Application>
  <PresentationFormat>Laiekraan</PresentationFormat>
  <Paragraphs>48</Paragraphs>
  <Slides>11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3</vt:lpstr>
      <vt:lpstr>Tahk</vt:lpstr>
      <vt:lpstr>Uhtna Põhikool</vt:lpstr>
      <vt:lpstr>PowerPointi esitlus</vt:lpstr>
      <vt:lpstr>Õpetajad</vt:lpstr>
      <vt:lpstr>Õpilaste arv</vt:lpstr>
      <vt:lpstr>HEV õpilased</vt:lpstr>
      <vt:lpstr>Õppekvaliteet</vt:lpstr>
      <vt:lpstr>Õpilaste kaasamine</vt:lpstr>
      <vt:lpstr>Projektid/ programmid</vt:lpstr>
      <vt:lpstr>Investeeringud</vt:lpstr>
      <vt:lpstr>Koostöö</vt:lpstr>
      <vt:lpstr>Niks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Uhtna Põhikool</dc:title>
  <dc:creator>Õpetaja</dc:creator>
  <cp:lastModifiedBy>Monica Jaanimets</cp:lastModifiedBy>
  <cp:revision>11</cp:revision>
  <dcterms:created xsi:type="dcterms:W3CDTF">2021-06-16T15:27:04Z</dcterms:created>
  <dcterms:modified xsi:type="dcterms:W3CDTF">2021-06-16T19:40:15Z</dcterms:modified>
</cp:coreProperties>
</file>